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1"/>
  </p:notesMasterIdLst>
  <p:sldIdLst>
    <p:sldId id="256" r:id="rId2"/>
    <p:sldId id="257" r:id="rId3"/>
    <p:sldId id="258" r:id="rId4"/>
    <p:sldId id="266" r:id="rId5"/>
    <p:sldId id="259" r:id="rId6"/>
    <p:sldId id="260" r:id="rId7"/>
    <p:sldId id="261" r:id="rId8"/>
    <p:sldId id="263" r:id="rId9"/>
    <p:sldId id="265" r:id="rId1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B3B4DD-6594-47FE-9B3A-D108E6DD624A}" v="3" dt="2024-02-06T16:41:55.0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1075" y="62"/>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2" tIns="46586" rIns="93172" bIns="46586" rtlCol="0"/>
          <a:lstStyle>
            <a:lvl1pPr algn="l">
              <a:defRPr sz="13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2" tIns="46586" rIns="93172" bIns="46586" rtlCol="0"/>
          <a:lstStyle>
            <a:lvl1pPr algn="r">
              <a:defRPr sz="1300"/>
            </a:lvl1pPr>
          </a:lstStyle>
          <a:p>
            <a:fld id="{D6F4B878-F025-4EFF-8DEF-CB767948E0F9}" type="datetimeFigureOut">
              <a:rPr lang="en-US" smtClean="0"/>
              <a:t>2/21/2024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2" tIns="46586" rIns="93172" bIns="46586"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2" tIns="46586" rIns="93172" bIns="4658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2" tIns="46586" rIns="93172" bIns="46586" rtlCol="0" anchor="b"/>
          <a:lstStyle>
            <a:lvl1pPr algn="l">
              <a:defRPr sz="13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2" tIns="46586" rIns="93172" bIns="46586" rtlCol="0" anchor="b"/>
          <a:lstStyle>
            <a:lvl1pPr algn="r">
              <a:defRPr sz="1300"/>
            </a:lvl1pPr>
          </a:lstStyle>
          <a:p>
            <a:fld id="{B86DA136-C7EF-4A7B-9281-CC188876DFB4}" type="slidenum">
              <a:rPr lang="en-US" smtClean="0"/>
              <a:t>‹#›</a:t>
            </a:fld>
            <a:endParaRPr lang="en-US"/>
          </a:p>
        </p:txBody>
      </p:sp>
    </p:spTree>
    <p:extLst>
      <p:ext uri="{BB962C8B-B14F-4D97-AF65-F5344CB8AC3E}">
        <p14:creationId xmlns:p14="http://schemas.microsoft.com/office/powerpoint/2010/main" val="12462865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86DA136-C7EF-4A7B-9281-CC188876DFB4}" type="slidenum">
              <a:rPr lang="en-US" smtClean="0"/>
              <a:t>1</a:t>
            </a:fld>
            <a:endParaRPr lang="en-US"/>
          </a:p>
        </p:txBody>
      </p:sp>
    </p:spTree>
    <p:extLst>
      <p:ext uri="{BB962C8B-B14F-4D97-AF65-F5344CB8AC3E}">
        <p14:creationId xmlns:p14="http://schemas.microsoft.com/office/powerpoint/2010/main" val="42600131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86DA136-C7EF-4A7B-9281-CC188876DFB4}" type="slidenum">
              <a:rPr lang="en-US" smtClean="0"/>
              <a:t>2</a:t>
            </a:fld>
            <a:endParaRPr lang="en-US"/>
          </a:p>
        </p:txBody>
      </p:sp>
    </p:spTree>
    <p:extLst>
      <p:ext uri="{BB962C8B-B14F-4D97-AF65-F5344CB8AC3E}">
        <p14:creationId xmlns:p14="http://schemas.microsoft.com/office/powerpoint/2010/main" val="13562715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86DA136-C7EF-4A7B-9281-CC188876DFB4}" type="slidenum">
              <a:rPr lang="en-US" smtClean="0"/>
              <a:t>3</a:t>
            </a:fld>
            <a:endParaRPr lang="en-US"/>
          </a:p>
        </p:txBody>
      </p:sp>
    </p:spTree>
    <p:extLst>
      <p:ext uri="{BB962C8B-B14F-4D97-AF65-F5344CB8AC3E}">
        <p14:creationId xmlns:p14="http://schemas.microsoft.com/office/powerpoint/2010/main" val="34650618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ea typeface="Calibri"/>
              <a:cs typeface="Calibri"/>
            </a:endParaRPr>
          </a:p>
        </p:txBody>
      </p:sp>
      <p:sp>
        <p:nvSpPr>
          <p:cNvPr id="4" name="Slide Number Placeholder 3"/>
          <p:cNvSpPr>
            <a:spLocks noGrp="1"/>
          </p:cNvSpPr>
          <p:nvPr>
            <p:ph type="sldNum" sz="quarter" idx="5"/>
          </p:nvPr>
        </p:nvSpPr>
        <p:spPr/>
        <p:txBody>
          <a:bodyPr/>
          <a:lstStyle/>
          <a:p>
            <a:fld id="{B86DA136-C7EF-4A7B-9281-CC188876DFB4}" type="slidenum">
              <a:rPr lang="en-US" smtClean="0"/>
              <a:t>4</a:t>
            </a:fld>
            <a:endParaRPr lang="en-US"/>
          </a:p>
        </p:txBody>
      </p:sp>
    </p:spTree>
    <p:extLst>
      <p:ext uri="{BB962C8B-B14F-4D97-AF65-F5344CB8AC3E}">
        <p14:creationId xmlns:p14="http://schemas.microsoft.com/office/powerpoint/2010/main" val="19151495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After attempting to assess this ILO a second time in 2022 and being largely unsuccessful, RAC determined that this ILO needed to be revised.  </a:t>
            </a:r>
          </a:p>
        </p:txBody>
      </p:sp>
      <p:sp>
        <p:nvSpPr>
          <p:cNvPr id="4" name="Slide Number Placeholder 3"/>
          <p:cNvSpPr>
            <a:spLocks noGrp="1"/>
          </p:cNvSpPr>
          <p:nvPr>
            <p:ph type="sldNum" sz="quarter" idx="5"/>
          </p:nvPr>
        </p:nvSpPr>
        <p:spPr/>
        <p:txBody>
          <a:bodyPr/>
          <a:lstStyle/>
          <a:p>
            <a:fld id="{B86DA136-C7EF-4A7B-9281-CC188876DFB4}" type="slidenum">
              <a:rPr lang="en-US" smtClean="0"/>
              <a:t>5</a:t>
            </a:fld>
            <a:endParaRPr lang="en-US"/>
          </a:p>
        </p:txBody>
      </p:sp>
    </p:spTree>
    <p:extLst>
      <p:ext uri="{BB962C8B-B14F-4D97-AF65-F5344CB8AC3E}">
        <p14:creationId xmlns:p14="http://schemas.microsoft.com/office/powerpoint/2010/main" val="1645278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230313"/>
            <a:ext cx="5575300" cy="3136900"/>
          </a:xfrm>
        </p:spPr>
      </p:sp>
      <p:sp>
        <p:nvSpPr>
          <p:cNvPr id="3" name="Notes Placeholder 2"/>
          <p:cNvSpPr>
            <a:spLocks noGrp="1"/>
          </p:cNvSpPr>
          <p:nvPr>
            <p:ph type="body" idx="1"/>
          </p:nvPr>
        </p:nvSpPr>
        <p:spPr/>
        <p:txBody>
          <a:bodyPr/>
          <a:lstStyle/>
          <a:p>
            <a:r>
              <a:rPr lang="en-US" sz="1300">
                <a:solidFill>
                  <a:srgbClr val="000000"/>
                </a:solidFill>
                <a:highlight>
                  <a:srgbClr val="FFFF00"/>
                </a:highlight>
                <a:latin typeface="Arial" panose="020B0604020202020204" pitchFamily="34" charset="0"/>
              </a:rPr>
              <a:t>After discussing the challenges in assessing this ILO and the fact that there is currently no revision process with our colleagues on the assessment committees at Norco College and Moreno Valley College,  </a:t>
            </a:r>
            <a:endParaRPr lang="en-US"/>
          </a:p>
        </p:txBody>
      </p:sp>
      <p:sp>
        <p:nvSpPr>
          <p:cNvPr id="4" name="Slide Number Placeholder 3"/>
          <p:cNvSpPr>
            <a:spLocks noGrp="1"/>
          </p:cNvSpPr>
          <p:nvPr>
            <p:ph type="sldNum" sz="quarter" idx="5"/>
          </p:nvPr>
        </p:nvSpPr>
        <p:spPr/>
        <p:txBody>
          <a:bodyPr/>
          <a:lstStyle/>
          <a:p>
            <a:fld id="{B86DA136-C7EF-4A7B-9281-CC188876DFB4}" type="slidenum">
              <a:rPr lang="en-US" smtClean="0"/>
              <a:t>6</a:t>
            </a:fld>
            <a:endParaRPr lang="en-US"/>
          </a:p>
        </p:txBody>
      </p:sp>
    </p:spTree>
    <p:extLst>
      <p:ext uri="{BB962C8B-B14F-4D97-AF65-F5344CB8AC3E}">
        <p14:creationId xmlns:p14="http://schemas.microsoft.com/office/powerpoint/2010/main" val="26030064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ea typeface="Calibri"/>
                <a:cs typeface="Calibri"/>
              </a:rPr>
              <a:t>The process is outlined in greater detail within the documents shared with the group. </a:t>
            </a:r>
          </a:p>
        </p:txBody>
      </p:sp>
      <p:sp>
        <p:nvSpPr>
          <p:cNvPr id="4" name="Slide Number Placeholder 3"/>
          <p:cNvSpPr>
            <a:spLocks noGrp="1"/>
          </p:cNvSpPr>
          <p:nvPr>
            <p:ph type="sldNum" sz="quarter" idx="5"/>
          </p:nvPr>
        </p:nvSpPr>
        <p:spPr/>
        <p:txBody>
          <a:bodyPr/>
          <a:lstStyle/>
          <a:p>
            <a:fld id="{B86DA136-C7EF-4A7B-9281-CC188876DFB4}" type="slidenum">
              <a:rPr lang="en-US" smtClean="0"/>
              <a:t>7</a:t>
            </a:fld>
            <a:endParaRPr lang="en-US"/>
          </a:p>
        </p:txBody>
      </p:sp>
    </p:spTree>
    <p:extLst>
      <p:ext uri="{BB962C8B-B14F-4D97-AF65-F5344CB8AC3E}">
        <p14:creationId xmlns:p14="http://schemas.microsoft.com/office/powerpoint/2010/main" val="12326939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As you can see in the documents you were provided, we have outlined the steps that will take place once the District Academic Senate approves our process.</a:t>
            </a:r>
          </a:p>
        </p:txBody>
      </p:sp>
      <p:sp>
        <p:nvSpPr>
          <p:cNvPr id="4" name="Slide Number Placeholder 3"/>
          <p:cNvSpPr>
            <a:spLocks noGrp="1"/>
          </p:cNvSpPr>
          <p:nvPr>
            <p:ph type="sldNum" sz="quarter" idx="5"/>
          </p:nvPr>
        </p:nvSpPr>
        <p:spPr/>
        <p:txBody>
          <a:bodyPr/>
          <a:lstStyle/>
          <a:p>
            <a:fld id="{B86DA136-C7EF-4A7B-9281-CC188876DFB4}" type="slidenum">
              <a:rPr lang="en-US" smtClean="0"/>
              <a:t>8</a:t>
            </a:fld>
            <a:endParaRPr lang="en-US"/>
          </a:p>
        </p:txBody>
      </p:sp>
    </p:spTree>
    <p:extLst>
      <p:ext uri="{BB962C8B-B14F-4D97-AF65-F5344CB8AC3E}">
        <p14:creationId xmlns:p14="http://schemas.microsoft.com/office/powerpoint/2010/main" val="568146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86DA136-C7EF-4A7B-9281-CC188876DFB4}" type="slidenum">
              <a:rPr lang="en-US" smtClean="0"/>
              <a:t>9</a:t>
            </a:fld>
            <a:endParaRPr lang="en-US"/>
          </a:p>
        </p:txBody>
      </p:sp>
    </p:spTree>
    <p:extLst>
      <p:ext uri="{BB962C8B-B14F-4D97-AF65-F5344CB8AC3E}">
        <p14:creationId xmlns:p14="http://schemas.microsoft.com/office/powerpoint/2010/main" val="20185869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5586B75A-687E-405C-8A0B-8D00578BA2C3}" type="datetimeFigureOut">
              <a:rPr lang="en-US" dirty="0"/>
              <a:pPr/>
              <a:t>2/21/2024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4013575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2/21/2024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4144186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2/21/2024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594541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86B75A-687E-405C-8A0B-8D00578BA2C3}" type="datetimeFigureOut">
              <a:rPr lang="en-US" dirty="0"/>
              <a:pPr/>
              <a:t>2/21/2024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3354335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2/21/2024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2453812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5586B75A-687E-405C-8A0B-8D00578BA2C3}" type="datetimeFigureOut">
              <a:rPr lang="en-US" dirty="0"/>
              <a:pPr/>
              <a:t>2/21/2024</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1595714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p:cNvSpPr>
            <a:spLocks noGrp="1"/>
          </p:cNvSpPr>
          <p:nvPr>
            <p:ph type="dt" sz="half" idx="10"/>
          </p:nvPr>
        </p:nvSpPr>
        <p:spPr/>
        <p:txBody>
          <a:bodyPr/>
          <a:lstStyle/>
          <a:p>
            <a:fld id="{5586B75A-687E-405C-8A0B-8D00578BA2C3}" type="datetimeFigureOut">
              <a:rPr lang="en-US" dirty="0"/>
              <a:pPr/>
              <a:t>2/21/2024</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2667412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2" name="Date Placeholder 1"/>
          <p:cNvSpPr>
            <a:spLocks noGrp="1"/>
          </p:cNvSpPr>
          <p:nvPr>
            <p:ph type="dt" sz="half" idx="10"/>
          </p:nvPr>
        </p:nvSpPr>
        <p:spPr/>
        <p:txBody>
          <a:bodyPr/>
          <a:lstStyle/>
          <a:p>
            <a:fld id="{5586B75A-687E-405C-8A0B-8D00578BA2C3}" type="datetimeFigureOut">
              <a:rPr lang="en-US" dirty="0"/>
              <a:pPr/>
              <a:t>2/21/2024</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690173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2/21/2024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1863565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2/21/2024</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3672533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2/21/2024</a:t>
            </a:fld>
            <a:endParaRPr lang="en-US"/>
          </a:p>
        </p:txBody>
      </p:sp>
      <p:sp>
        <p:nvSpPr>
          <p:cNvPr id="9" name="Footer Placeholder 8"/>
          <p:cNvSpPr>
            <a:spLocks noGrp="1"/>
          </p:cNvSpPr>
          <p:nvPr>
            <p:ph type="ftr" sz="quarter" idx="11"/>
          </p:nvPr>
        </p:nvSpPr>
        <p:spPr>
          <a:xfrm>
            <a:off x="3499101" y="6356350"/>
            <a:ext cx="5911517" cy="365125"/>
          </a:xfrm>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3375206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2/21/2024</a:t>
            </a:fld>
            <a:endParaRPr 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a:p>
        </p:txBody>
      </p:sp>
    </p:spTree>
    <p:extLst>
      <p:ext uri="{BB962C8B-B14F-4D97-AF65-F5344CB8AC3E}">
        <p14:creationId xmlns:p14="http://schemas.microsoft.com/office/powerpoint/2010/main" val="2717421996"/>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0AFFC-5E43-445B-8AE0-635011E2AE99}"/>
              </a:ext>
            </a:extLst>
          </p:cNvPr>
          <p:cNvSpPr>
            <a:spLocks noGrp="1"/>
          </p:cNvSpPr>
          <p:nvPr>
            <p:ph type="ctrTitle"/>
          </p:nvPr>
        </p:nvSpPr>
        <p:spPr>
          <a:xfrm>
            <a:off x="1097897" y="877712"/>
            <a:ext cx="7315200" cy="3255264"/>
          </a:xfrm>
        </p:spPr>
        <p:txBody>
          <a:bodyPr/>
          <a:lstStyle/>
          <a:p>
            <a:r>
              <a:rPr lang="en-US"/>
              <a:t>Process for Updating ILO Language</a:t>
            </a:r>
          </a:p>
        </p:txBody>
      </p:sp>
      <p:sp>
        <p:nvSpPr>
          <p:cNvPr id="3" name="Subtitle 2">
            <a:extLst>
              <a:ext uri="{FF2B5EF4-FFF2-40B4-BE49-F238E27FC236}">
                <a16:creationId xmlns:a16="http://schemas.microsoft.com/office/drawing/2014/main" id="{ED5BB631-EFC1-4118-9A48-1E918B1B2F9E}"/>
              </a:ext>
            </a:extLst>
          </p:cNvPr>
          <p:cNvSpPr>
            <a:spLocks noGrp="1"/>
          </p:cNvSpPr>
          <p:nvPr>
            <p:ph type="subTitle" idx="1"/>
          </p:nvPr>
        </p:nvSpPr>
        <p:spPr>
          <a:xfrm>
            <a:off x="1156113" y="4230810"/>
            <a:ext cx="7315200" cy="1327308"/>
          </a:xfrm>
        </p:spPr>
        <p:txBody>
          <a:bodyPr>
            <a:normAutofit/>
          </a:bodyPr>
          <a:lstStyle/>
          <a:p>
            <a:r>
              <a:rPr lang="en-US" sz="800" dirty="0"/>
              <a:t>Lisa Hausladen—MVC Assessment Committee</a:t>
            </a:r>
          </a:p>
          <a:p>
            <a:r>
              <a:rPr lang="en-US" sz="800" dirty="0"/>
              <a:t>Ashlee Johnson—NC Assessment Committee</a:t>
            </a:r>
          </a:p>
          <a:p>
            <a:r>
              <a:rPr lang="en-US" sz="800" dirty="0"/>
              <a:t>Denise Kruizenga-Muro—RCC Assessment Committee</a:t>
            </a:r>
          </a:p>
          <a:p>
            <a:r>
              <a:rPr lang="en-US" sz="800" dirty="0"/>
              <a:t>Jude Whitton—RCC Assessment Committee</a:t>
            </a:r>
          </a:p>
        </p:txBody>
      </p:sp>
    </p:spTree>
    <p:extLst>
      <p:ext uri="{BB962C8B-B14F-4D97-AF65-F5344CB8AC3E}">
        <p14:creationId xmlns:p14="http://schemas.microsoft.com/office/powerpoint/2010/main" val="822305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10905976"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FB2FAEAB-4BC0-4226-A8DB-6D5D428E0370}"/>
              </a:ext>
            </a:extLst>
          </p:cNvPr>
          <p:cNvSpPr>
            <a:spLocks noGrp="1"/>
          </p:cNvSpPr>
          <p:nvPr>
            <p:ph type="title"/>
          </p:nvPr>
        </p:nvSpPr>
        <p:spPr>
          <a:xfrm>
            <a:off x="1600754" y="1087374"/>
            <a:ext cx="8983489" cy="1000978"/>
          </a:xfrm>
        </p:spPr>
        <p:txBody>
          <a:bodyPr>
            <a:normAutofit/>
          </a:bodyPr>
          <a:lstStyle/>
          <a:p>
            <a:r>
              <a:rPr lang="en-US"/>
              <a:t>Introduction</a:t>
            </a:r>
          </a:p>
        </p:txBody>
      </p:sp>
      <p:sp>
        <p:nvSpPr>
          <p:cNvPr id="12" name="Rectangle 11">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4533" y="758952"/>
            <a:ext cx="1185379"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4" name="Rectangle 13">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3" y="2526526"/>
            <a:ext cx="1169701"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 name="Rectangle 15">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79019" y="2526526"/>
            <a:ext cx="10920893"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B2F3BF39-4257-4496-9BB2-58AAF4D0308D}"/>
              </a:ext>
            </a:extLst>
          </p:cNvPr>
          <p:cNvSpPr>
            <a:spLocks noGrp="1"/>
          </p:cNvSpPr>
          <p:nvPr>
            <p:ph idx="1"/>
          </p:nvPr>
        </p:nvSpPr>
        <p:spPr>
          <a:xfrm>
            <a:off x="1600753" y="2535446"/>
            <a:ext cx="8983489" cy="3554457"/>
          </a:xfrm>
        </p:spPr>
        <p:txBody>
          <a:bodyPr>
            <a:normAutofit/>
          </a:bodyPr>
          <a:lstStyle/>
          <a:p>
            <a:r>
              <a:rPr lang="en-US" sz="1500" b="0" i="0">
                <a:solidFill>
                  <a:schemeClr val="tx1"/>
                </a:solidFill>
                <a:effectLst/>
                <a:latin typeface="Arial"/>
                <a:cs typeface="Arial"/>
              </a:rPr>
              <a:t>RCCD has four institutional-level learning outcomes (ILOs), which are also often referred to as General Education Student Learning Outcomes (GE SLOs). </a:t>
            </a:r>
            <a:r>
              <a:rPr lang="en-US" sz="1500">
                <a:solidFill>
                  <a:schemeClr val="tx1"/>
                </a:solidFill>
                <a:latin typeface="Arial"/>
                <a:cs typeface="Arial"/>
              </a:rPr>
              <a:t> </a:t>
            </a:r>
            <a:endParaRPr lang="en-US" sz="1500" b="0" i="0">
              <a:solidFill>
                <a:schemeClr val="tx1"/>
              </a:solidFill>
              <a:effectLst/>
              <a:latin typeface="Arial" panose="020B0604020202020204" pitchFamily="34" charset="0"/>
            </a:endParaRPr>
          </a:p>
          <a:p>
            <a:endParaRPr lang="en-US" sz="1500">
              <a:solidFill>
                <a:schemeClr val="tx1"/>
              </a:solidFill>
              <a:latin typeface="Arial"/>
              <a:cs typeface="Arial"/>
            </a:endParaRPr>
          </a:p>
          <a:p>
            <a:r>
              <a:rPr lang="en-US" sz="1500" b="0" i="0">
                <a:solidFill>
                  <a:schemeClr val="tx1"/>
                </a:solidFill>
                <a:effectLst/>
                <a:latin typeface="Arial"/>
                <a:cs typeface="Arial"/>
              </a:rPr>
              <a:t>These ILO’s are not the same as RCCD’s general education courses that comprise our articulation agreements with other colleges and universities. </a:t>
            </a:r>
            <a:r>
              <a:rPr lang="en-US" sz="1500">
                <a:solidFill>
                  <a:schemeClr val="tx1"/>
                </a:solidFill>
                <a:latin typeface="Arial"/>
                <a:cs typeface="Arial"/>
              </a:rPr>
              <a:t> </a:t>
            </a:r>
            <a:endParaRPr lang="en-US" sz="1500" b="0" i="0">
              <a:solidFill>
                <a:schemeClr val="tx1"/>
              </a:solidFill>
              <a:effectLst/>
              <a:latin typeface="Arial" panose="020B0604020202020204" pitchFamily="34" charset="0"/>
              <a:cs typeface="Arial"/>
            </a:endParaRPr>
          </a:p>
          <a:p>
            <a:pPr marL="0" indent="0">
              <a:buNone/>
            </a:pPr>
            <a:endParaRPr lang="en-US" sz="1500" b="0" i="0">
              <a:solidFill>
                <a:schemeClr val="tx1"/>
              </a:solidFill>
              <a:effectLst/>
              <a:latin typeface="Arial" panose="020B0604020202020204" pitchFamily="34" charset="0"/>
            </a:endParaRPr>
          </a:p>
          <a:p>
            <a:r>
              <a:rPr lang="en-US" sz="1500">
                <a:solidFill>
                  <a:schemeClr val="tx1"/>
                </a:solidFill>
                <a:latin typeface="Arial"/>
                <a:cs typeface="Arial"/>
              </a:rPr>
              <a:t> </a:t>
            </a:r>
            <a:r>
              <a:rPr lang="en-US" sz="1500" b="0" i="0">
                <a:solidFill>
                  <a:schemeClr val="tx1"/>
                </a:solidFill>
                <a:effectLst/>
                <a:latin typeface="Arial"/>
                <a:cs typeface="Arial"/>
              </a:rPr>
              <a:t>RCCD’s four interdisciplinary ILOs are as follows: </a:t>
            </a:r>
          </a:p>
          <a:p>
            <a:pPr lvl="1" fontAlgn="base"/>
            <a:r>
              <a:rPr lang="en-US" sz="1500" b="0" i="0">
                <a:solidFill>
                  <a:schemeClr val="tx1"/>
                </a:solidFill>
                <a:effectLst/>
                <a:latin typeface="Arial"/>
                <a:cs typeface="Arial"/>
              </a:rPr>
              <a:t>Critical thinking </a:t>
            </a:r>
          </a:p>
          <a:p>
            <a:pPr lvl="1" fontAlgn="base"/>
            <a:r>
              <a:rPr lang="en-US" sz="1500" b="0" i="0">
                <a:solidFill>
                  <a:schemeClr val="tx1"/>
                </a:solidFill>
                <a:effectLst/>
                <a:latin typeface="Arial"/>
                <a:cs typeface="Arial"/>
              </a:rPr>
              <a:t>Information competency and technology literacy </a:t>
            </a:r>
          </a:p>
          <a:p>
            <a:pPr lvl="1" fontAlgn="base"/>
            <a:r>
              <a:rPr lang="en-US" sz="1500" b="0" i="0">
                <a:solidFill>
                  <a:schemeClr val="tx1"/>
                </a:solidFill>
                <a:effectLst/>
                <a:latin typeface="Arial"/>
                <a:cs typeface="Arial"/>
              </a:rPr>
              <a:t>Communication </a:t>
            </a:r>
          </a:p>
          <a:p>
            <a:pPr lvl="1" fontAlgn="base"/>
            <a:r>
              <a:rPr lang="en-US" sz="1500" b="0" i="0">
                <a:solidFill>
                  <a:schemeClr val="tx1"/>
                </a:solidFill>
                <a:effectLst/>
                <a:latin typeface="Arial"/>
                <a:cs typeface="Arial"/>
              </a:rPr>
              <a:t>Self-development and global awareness </a:t>
            </a:r>
          </a:p>
          <a:p>
            <a:pPr lvl="1"/>
            <a:endParaRPr lang="en-US" sz="1500">
              <a:solidFill>
                <a:schemeClr val="tx1"/>
              </a:solidFill>
            </a:endParaRPr>
          </a:p>
        </p:txBody>
      </p:sp>
    </p:spTree>
    <p:extLst>
      <p:ext uri="{BB962C8B-B14F-4D97-AF65-F5344CB8AC3E}">
        <p14:creationId xmlns:p14="http://schemas.microsoft.com/office/powerpoint/2010/main" val="2533124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10905976"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D2F40218-FEBA-4EB5-9E8E-0E97A5D7F722}"/>
              </a:ext>
            </a:extLst>
          </p:cNvPr>
          <p:cNvSpPr>
            <a:spLocks noGrp="1"/>
          </p:cNvSpPr>
          <p:nvPr>
            <p:ph type="title"/>
          </p:nvPr>
        </p:nvSpPr>
        <p:spPr>
          <a:xfrm>
            <a:off x="1600754" y="1087374"/>
            <a:ext cx="8983489" cy="1000978"/>
          </a:xfrm>
        </p:spPr>
        <p:txBody>
          <a:bodyPr>
            <a:normAutofit/>
          </a:bodyPr>
          <a:lstStyle/>
          <a:p>
            <a:r>
              <a:rPr lang="en-US"/>
              <a:t>Discovery of a Problem</a:t>
            </a:r>
          </a:p>
        </p:txBody>
      </p:sp>
      <p:sp>
        <p:nvSpPr>
          <p:cNvPr id="12" name="Rectangle 11">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4533" y="758952"/>
            <a:ext cx="1185379"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4" name="Rectangle 13">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3" y="2526526"/>
            <a:ext cx="1169701"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 name="Rectangle 15">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79019" y="2526526"/>
            <a:ext cx="10920893"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3817919E-7FA1-48BD-81D2-1636E583E367}"/>
              </a:ext>
            </a:extLst>
          </p:cNvPr>
          <p:cNvSpPr>
            <a:spLocks noGrp="1"/>
          </p:cNvSpPr>
          <p:nvPr>
            <p:ph idx="1"/>
          </p:nvPr>
        </p:nvSpPr>
        <p:spPr>
          <a:xfrm>
            <a:off x="1600753" y="2535446"/>
            <a:ext cx="8983489" cy="3554457"/>
          </a:xfrm>
        </p:spPr>
        <p:txBody>
          <a:bodyPr>
            <a:normAutofit/>
          </a:bodyPr>
          <a:lstStyle/>
          <a:p>
            <a:pPr rtl="0" fontAlgn="base"/>
            <a:r>
              <a:rPr lang="en-US" b="0" i="0">
                <a:solidFill>
                  <a:schemeClr val="tx1"/>
                </a:solidFill>
                <a:effectLst/>
                <a:latin typeface="Arial"/>
                <a:cs typeface="Arial"/>
              </a:rPr>
              <a:t>Between 2018 and 2020, the Riverside Assessment Committee (RAC) assessed all four of RCCD’s institutional learning outcomes (ILOs). </a:t>
            </a:r>
          </a:p>
          <a:p>
            <a:pPr fontAlgn="base"/>
            <a:r>
              <a:rPr lang="en-US" b="0" i="0">
                <a:solidFill>
                  <a:schemeClr val="tx1"/>
                </a:solidFill>
                <a:effectLst/>
                <a:latin typeface="Arial"/>
                <a:cs typeface="Arial"/>
              </a:rPr>
              <a:t>One of the outcomes of this assessment was the realization </a:t>
            </a:r>
            <a:r>
              <a:rPr lang="en-US">
                <a:solidFill>
                  <a:schemeClr val="tx1"/>
                </a:solidFill>
                <a:latin typeface="Arial"/>
                <a:cs typeface="Arial"/>
              </a:rPr>
              <a:t>the </a:t>
            </a:r>
            <a:r>
              <a:rPr lang="en-US" b="0" i="0">
                <a:solidFill>
                  <a:schemeClr val="tx1"/>
                </a:solidFill>
                <a:effectLst/>
                <a:latin typeface="Arial"/>
                <a:cs typeface="Arial"/>
              </a:rPr>
              <a:t>language of ILO #1, critical thinking, needs revision for two reasons.</a:t>
            </a:r>
            <a:endParaRPr lang="en-US">
              <a:solidFill>
                <a:schemeClr val="tx1"/>
              </a:solidFill>
              <a:latin typeface="Arial" panose="020B0604020202020204" pitchFamily="34" charset="0"/>
              <a:cs typeface="Arial"/>
            </a:endParaRPr>
          </a:p>
          <a:p>
            <a:pPr marL="845820" lvl="1" indent="-342900" fontAlgn="base">
              <a:buAutoNum type="arabicPeriod"/>
            </a:pPr>
            <a:r>
              <a:rPr lang="en-US">
                <a:solidFill>
                  <a:schemeClr val="tx1"/>
                </a:solidFill>
                <a:latin typeface="Arial"/>
                <a:cs typeface="Arial"/>
              </a:rPr>
              <a:t>The</a:t>
            </a:r>
            <a:r>
              <a:rPr lang="en-US" b="0" i="0">
                <a:solidFill>
                  <a:schemeClr val="tx1"/>
                </a:solidFill>
                <a:effectLst/>
                <a:latin typeface="Arial"/>
                <a:cs typeface="Arial"/>
              </a:rPr>
              <a:t> ILO is repetitious</a:t>
            </a:r>
            <a:endParaRPr lang="en-US">
              <a:solidFill>
                <a:schemeClr val="tx1"/>
              </a:solidFill>
              <a:latin typeface="Arial" panose="020B0604020202020204" pitchFamily="34" charset="0"/>
              <a:cs typeface="Arial" panose="020B0604020202020204" pitchFamily="34" charset="0"/>
            </a:endParaRPr>
          </a:p>
          <a:p>
            <a:pPr marL="845820" lvl="1" indent="-342900">
              <a:buAutoNum type="arabicPeriod"/>
            </a:pPr>
            <a:r>
              <a:rPr lang="en-US">
                <a:solidFill>
                  <a:schemeClr val="tx1"/>
                </a:solidFill>
                <a:latin typeface="Arial"/>
                <a:cs typeface="Arial"/>
              </a:rPr>
              <a:t>The</a:t>
            </a:r>
            <a:r>
              <a:rPr lang="en-US" b="0" i="0">
                <a:solidFill>
                  <a:schemeClr val="tx1"/>
                </a:solidFill>
                <a:effectLst/>
                <a:latin typeface="Arial"/>
                <a:cs typeface="Arial"/>
              </a:rPr>
              <a:t> </a:t>
            </a:r>
            <a:r>
              <a:rPr lang="en-US">
                <a:solidFill>
                  <a:schemeClr val="tx1"/>
                </a:solidFill>
                <a:latin typeface="Arial"/>
                <a:cs typeface="Arial"/>
              </a:rPr>
              <a:t>ILO is too </a:t>
            </a:r>
            <a:r>
              <a:rPr lang="en-US" b="0" i="0">
                <a:solidFill>
                  <a:schemeClr val="tx1"/>
                </a:solidFill>
                <a:effectLst/>
                <a:latin typeface="Arial"/>
                <a:cs typeface="Arial"/>
              </a:rPr>
              <a:t>long to be able to assess effectively and efficiently</a:t>
            </a:r>
            <a:endParaRPr lang="en-US" b="0" i="0">
              <a:solidFill>
                <a:schemeClr val="tx1"/>
              </a:solidFill>
              <a:effectLst/>
              <a:latin typeface="Arial" panose="020B0604020202020204" pitchFamily="34" charset="0"/>
              <a:cs typeface="Arial" panose="020B0604020202020204" pitchFamily="34" charset="0"/>
            </a:endParaRPr>
          </a:p>
          <a:p>
            <a:pPr marL="0" indent="0" fontAlgn="base">
              <a:buNone/>
            </a:pPr>
            <a:endParaRPr lang="en-US" b="0" i="0">
              <a:solidFill>
                <a:schemeClr val="tx1"/>
              </a:solidFill>
              <a:effectLst/>
              <a:latin typeface="Segoe UI" panose="020B0502040204020203" pitchFamily="34" charset="0"/>
            </a:endParaRPr>
          </a:p>
          <a:p>
            <a:endParaRPr lang="en-US">
              <a:solidFill>
                <a:schemeClr val="tx1"/>
              </a:solidFill>
            </a:endParaRPr>
          </a:p>
        </p:txBody>
      </p:sp>
    </p:spTree>
    <p:extLst>
      <p:ext uri="{BB962C8B-B14F-4D97-AF65-F5344CB8AC3E}">
        <p14:creationId xmlns:p14="http://schemas.microsoft.com/office/powerpoint/2010/main" val="533349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762000"/>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929FD64B-B184-46B1-8911-60EE1BC7C65D}"/>
              </a:ext>
            </a:extLst>
          </p:cNvPr>
          <p:cNvSpPr>
            <a:spLocks noGrp="1"/>
          </p:cNvSpPr>
          <p:nvPr>
            <p:ph type="title"/>
          </p:nvPr>
        </p:nvSpPr>
        <p:spPr>
          <a:xfrm>
            <a:off x="494260" y="1683144"/>
            <a:ext cx="2774922" cy="3491712"/>
          </a:xfrm>
        </p:spPr>
        <p:txBody>
          <a:bodyPr>
            <a:normAutofit/>
          </a:bodyPr>
          <a:lstStyle/>
          <a:p>
            <a:r>
              <a:rPr lang="en-US"/>
              <a:t>ILO #1: Critical Thinking</a:t>
            </a:r>
          </a:p>
        </p:txBody>
      </p:sp>
      <p:sp>
        <p:nvSpPr>
          <p:cNvPr id="3" name="Content Placeholder 2">
            <a:extLst>
              <a:ext uri="{FF2B5EF4-FFF2-40B4-BE49-F238E27FC236}">
                <a16:creationId xmlns:a16="http://schemas.microsoft.com/office/drawing/2014/main" id="{A8051738-7F83-4474-B058-2DB4EDCE74C5}"/>
              </a:ext>
            </a:extLst>
          </p:cNvPr>
          <p:cNvSpPr>
            <a:spLocks noGrp="1"/>
          </p:cNvSpPr>
          <p:nvPr>
            <p:ph idx="1"/>
          </p:nvPr>
        </p:nvSpPr>
        <p:spPr>
          <a:xfrm>
            <a:off x="4361606" y="1683143"/>
            <a:ext cx="6627377" cy="3491713"/>
          </a:xfrm>
        </p:spPr>
        <p:txBody>
          <a:bodyPr>
            <a:normAutofit/>
          </a:bodyPr>
          <a:lstStyle/>
          <a:p>
            <a:pPr marL="0" indent="0" fontAlgn="base">
              <a:buNone/>
            </a:pPr>
            <a:r>
              <a:rPr lang="en-US" b="0" i="0">
                <a:effectLst/>
                <a:latin typeface="Arial" panose="020B0604020202020204" pitchFamily="34" charset="0"/>
              </a:rPr>
              <a:t>The language of this ILO currently reads as follows: </a:t>
            </a:r>
          </a:p>
          <a:p>
            <a:pPr marL="0" indent="0" fontAlgn="base">
              <a:buNone/>
            </a:pPr>
            <a:endParaRPr lang="en-US" b="0" i="0">
              <a:effectLst/>
              <a:latin typeface="Arial" panose="020B0604020202020204" pitchFamily="34" charset="0"/>
            </a:endParaRPr>
          </a:p>
          <a:p>
            <a:pPr marL="0" indent="0" fontAlgn="base">
              <a:buNone/>
            </a:pPr>
            <a:r>
              <a:rPr lang="en-US" b="0" i="0">
                <a:effectLst/>
                <a:latin typeface="Arial" panose="020B0604020202020204" pitchFamily="34" charset="0"/>
              </a:rPr>
              <a:t>Students will be able to demonstrate higher order thinking skills about issues, problems, and explanations for which multiple solutions are possible. Students will be able to explore problems and, where possible, solve them. Students will be able to develop, test, and evaluate rival hypotheses. Students will be able to construct sound arguments and evaluate the arguments of others. </a:t>
            </a:r>
            <a:endParaRPr lang="en-US" b="0" i="0">
              <a:effectLst/>
              <a:latin typeface="Segoe UI" panose="020B0502040204020203" pitchFamily="34" charset="0"/>
            </a:endParaRPr>
          </a:p>
          <a:p>
            <a:endParaRPr lang="en-US"/>
          </a:p>
        </p:txBody>
      </p:sp>
      <p:sp>
        <p:nvSpPr>
          <p:cNvPr id="12" name="Freeform: Shape 11">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1190517" y="1056875"/>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54954029"/>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FF1D7602-6D2D-46C2-A7B2-434F3678DC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2" name="Rectangle 31">
            <a:extLst>
              <a:ext uri="{FF2B5EF4-FFF2-40B4-BE49-F238E27FC236}">
                <a16:creationId xmlns:a16="http://schemas.microsoft.com/office/drawing/2014/main" id="{35539253-EA7C-41D9-9930-0923683AA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1219810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5F162624-52CA-4952-B0E1-2503B3577F94}"/>
              </a:ext>
            </a:extLst>
          </p:cNvPr>
          <p:cNvSpPr>
            <a:spLocks noGrp="1"/>
          </p:cNvSpPr>
          <p:nvPr>
            <p:ph type="title"/>
          </p:nvPr>
        </p:nvSpPr>
        <p:spPr>
          <a:xfrm>
            <a:off x="643467" y="1123837"/>
            <a:ext cx="3073914" cy="4601183"/>
          </a:xfrm>
        </p:spPr>
        <p:txBody>
          <a:bodyPr>
            <a:normAutofit/>
          </a:bodyPr>
          <a:lstStyle/>
          <a:p>
            <a:pPr algn="r"/>
            <a:r>
              <a:rPr lang="en-US">
                <a:solidFill>
                  <a:schemeClr val="tx1">
                    <a:lumMod val="85000"/>
                    <a:lumOff val="15000"/>
                  </a:schemeClr>
                </a:solidFill>
              </a:rPr>
              <a:t>Discovery of a Problem</a:t>
            </a:r>
          </a:p>
        </p:txBody>
      </p:sp>
      <p:cxnSp>
        <p:nvCxnSpPr>
          <p:cNvPr id="34" name="Straight Connector 33">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480" y="2085681"/>
            <a:ext cx="0" cy="2686639"/>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BFFA4CE-E586-4EDD-85E8-9E38A0CB1A45}"/>
              </a:ext>
            </a:extLst>
          </p:cNvPr>
          <p:cNvSpPr>
            <a:spLocks noGrp="1"/>
          </p:cNvSpPr>
          <p:nvPr>
            <p:ph idx="1"/>
          </p:nvPr>
        </p:nvSpPr>
        <p:spPr>
          <a:xfrm>
            <a:off x="4393580" y="864108"/>
            <a:ext cx="6144367" cy="5120640"/>
          </a:xfrm>
        </p:spPr>
        <p:txBody>
          <a:bodyPr>
            <a:normAutofit/>
          </a:bodyPr>
          <a:lstStyle/>
          <a:p>
            <a:pPr marL="0" indent="0" fontAlgn="base">
              <a:buNone/>
            </a:pPr>
            <a:endParaRPr lang="en-US" b="0" i="0">
              <a:effectLst/>
              <a:latin typeface="Arial" panose="020B0604020202020204" pitchFamily="34" charset="0"/>
              <a:cs typeface="Arial"/>
            </a:endParaRPr>
          </a:p>
          <a:p>
            <a:pPr marL="0" indent="0" fontAlgn="base">
              <a:buNone/>
            </a:pPr>
            <a:r>
              <a:rPr lang="en-US">
                <a:latin typeface="Arial"/>
                <a:cs typeface="Arial"/>
              </a:rPr>
              <a:t>Currently, there is no</a:t>
            </a:r>
            <a:r>
              <a:rPr lang="en-US" b="0" i="0">
                <a:effectLst/>
                <a:latin typeface="Arial"/>
                <a:cs typeface="Arial"/>
              </a:rPr>
              <a:t> process in place for revising institutional learning outcomes.</a:t>
            </a:r>
            <a:r>
              <a:rPr lang="en-US">
                <a:latin typeface="Arial"/>
                <a:cs typeface="Arial"/>
              </a:rPr>
              <a:t> </a:t>
            </a:r>
            <a:endParaRPr lang="en-US" b="0" i="0">
              <a:effectLst/>
              <a:latin typeface="Arial" panose="020B0604020202020204" pitchFamily="34" charset="0"/>
              <a:cs typeface="Arial"/>
            </a:endParaRPr>
          </a:p>
          <a:p>
            <a:endParaRPr lang="en-US"/>
          </a:p>
        </p:txBody>
      </p:sp>
    </p:spTree>
    <p:extLst>
      <p:ext uri="{BB962C8B-B14F-4D97-AF65-F5344CB8AC3E}">
        <p14:creationId xmlns:p14="http://schemas.microsoft.com/office/powerpoint/2010/main" val="2179849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ADC4F84-175A-4AB1-916C-1E5796E1E0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Light bulb on yellow background with sketched light beams and cord">
            <a:extLst>
              <a:ext uri="{FF2B5EF4-FFF2-40B4-BE49-F238E27FC236}">
                <a16:creationId xmlns:a16="http://schemas.microsoft.com/office/drawing/2014/main" id="{D3A5BE05-6AB8-247F-E1A0-7CD467CCD4BB}"/>
              </a:ext>
            </a:extLst>
          </p:cNvPr>
          <p:cNvPicPr>
            <a:picLocks noChangeAspect="1"/>
          </p:cNvPicPr>
          <p:nvPr/>
        </p:nvPicPr>
        <p:blipFill rotWithShape="1">
          <a:blip r:embed="rId3">
            <a:alphaModFix amt="25000"/>
          </a:blip>
          <a:srcRect t="8572" r="-2" b="-2"/>
          <a:stretch/>
        </p:blipFill>
        <p:spPr>
          <a:xfrm>
            <a:off x="20" y="10"/>
            <a:ext cx="12191980" cy="6857990"/>
          </a:xfrm>
          <a:prstGeom prst="rect">
            <a:avLst/>
          </a:prstGeom>
        </p:spPr>
      </p:pic>
      <p:sp>
        <p:nvSpPr>
          <p:cNvPr id="2" name="Title 1">
            <a:extLst>
              <a:ext uri="{FF2B5EF4-FFF2-40B4-BE49-F238E27FC236}">
                <a16:creationId xmlns:a16="http://schemas.microsoft.com/office/drawing/2014/main" id="{3823398C-2EF8-408C-9F06-8E7FA4D6B565}"/>
              </a:ext>
            </a:extLst>
          </p:cNvPr>
          <p:cNvSpPr>
            <a:spLocks noGrp="1"/>
          </p:cNvSpPr>
          <p:nvPr>
            <p:ph type="title"/>
          </p:nvPr>
        </p:nvSpPr>
        <p:spPr>
          <a:xfrm>
            <a:off x="252918" y="1123837"/>
            <a:ext cx="3051113" cy="4601183"/>
          </a:xfrm>
        </p:spPr>
        <p:txBody>
          <a:bodyPr>
            <a:normAutofit/>
          </a:bodyPr>
          <a:lstStyle/>
          <a:p>
            <a:r>
              <a:rPr lang="en-US">
                <a:solidFill>
                  <a:schemeClr val="tx1"/>
                </a:solidFill>
              </a:rPr>
              <a:t>The Solution</a:t>
            </a:r>
          </a:p>
        </p:txBody>
      </p:sp>
      <p:sp>
        <p:nvSpPr>
          <p:cNvPr id="3" name="Content Placeholder 2">
            <a:extLst>
              <a:ext uri="{FF2B5EF4-FFF2-40B4-BE49-F238E27FC236}">
                <a16:creationId xmlns:a16="http://schemas.microsoft.com/office/drawing/2014/main" id="{3F613631-AA1E-4E9F-A524-5C2DB67AD60B}"/>
              </a:ext>
            </a:extLst>
          </p:cNvPr>
          <p:cNvSpPr>
            <a:spLocks noGrp="1"/>
          </p:cNvSpPr>
          <p:nvPr>
            <p:ph idx="1"/>
          </p:nvPr>
        </p:nvSpPr>
        <p:spPr>
          <a:xfrm>
            <a:off x="3869268" y="864108"/>
            <a:ext cx="7315200" cy="5120640"/>
          </a:xfrm>
        </p:spPr>
        <p:txBody>
          <a:bodyPr>
            <a:normAutofit/>
          </a:bodyPr>
          <a:lstStyle/>
          <a:p>
            <a:pPr marL="0" indent="0">
              <a:buNone/>
            </a:pPr>
            <a:r>
              <a:rPr lang="en-US" b="0" i="0" dirty="0">
                <a:solidFill>
                  <a:schemeClr val="tx1"/>
                </a:solidFill>
                <a:effectLst/>
                <a:latin typeface="Arial"/>
                <a:cs typeface="Arial"/>
              </a:rPr>
              <a:t>RAC has determined that</a:t>
            </a:r>
            <a:r>
              <a:rPr lang="en-US" dirty="0">
                <a:solidFill>
                  <a:schemeClr val="tx1"/>
                </a:solidFill>
                <a:latin typeface="Arial"/>
                <a:cs typeface="Arial"/>
              </a:rPr>
              <a:t> </a:t>
            </a:r>
            <a:endParaRPr lang="en-US" b="0" i="0" dirty="0">
              <a:solidFill>
                <a:schemeClr val="tx1"/>
              </a:solidFill>
              <a:effectLst/>
              <a:latin typeface="Arial" panose="020B0604020202020204" pitchFamily="34" charset="0"/>
            </a:endParaRPr>
          </a:p>
          <a:p>
            <a:pPr marL="0" indent="0">
              <a:buNone/>
            </a:pPr>
            <a:endParaRPr lang="en-US" b="0" i="0" dirty="0">
              <a:solidFill>
                <a:schemeClr val="tx1"/>
              </a:solidFill>
              <a:effectLst/>
              <a:latin typeface="Arial" panose="020B0604020202020204" pitchFamily="34" charset="0"/>
            </a:endParaRPr>
          </a:p>
          <a:p>
            <a:pPr marL="514350" indent="-514350">
              <a:buFont typeface="+mj-lt"/>
              <a:buAutoNum type="arabicPeriod"/>
            </a:pPr>
            <a:r>
              <a:rPr lang="en-US" dirty="0">
                <a:solidFill>
                  <a:schemeClr val="tx1"/>
                </a:solidFill>
                <a:latin typeface="Arial"/>
                <a:cs typeface="Arial"/>
              </a:rPr>
              <a:t>A</a:t>
            </a:r>
            <a:r>
              <a:rPr lang="en-US" b="0" i="0" dirty="0">
                <a:solidFill>
                  <a:schemeClr val="tx1"/>
                </a:solidFill>
                <a:effectLst/>
                <a:latin typeface="Arial"/>
                <a:cs typeface="Arial"/>
              </a:rPr>
              <a:t> process for revising </a:t>
            </a:r>
            <a:r>
              <a:rPr lang="en-US" dirty="0">
                <a:solidFill>
                  <a:schemeClr val="tx1"/>
                </a:solidFill>
                <a:latin typeface="Arial"/>
                <a:cs typeface="Arial"/>
              </a:rPr>
              <a:t>the language of the ILOs</a:t>
            </a:r>
            <a:r>
              <a:rPr lang="en-US" b="0" i="0" dirty="0">
                <a:solidFill>
                  <a:schemeClr val="tx1"/>
                </a:solidFill>
                <a:effectLst/>
                <a:latin typeface="Arial"/>
                <a:cs typeface="Arial"/>
              </a:rPr>
              <a:t> needs to be developed,</a:t>
            </a:r>
            <a:endParaRPr lang="en-US" b="0" i="0" dirty="0">
              <a:solidFill>
                <a:schemeClr val="tx1"/>
              </a:solidFill>
              <a:effectLst/>
              <a:latin typeface="Arial" panose="020B0604020202020204" pitchFamily="34" charset="0"/>
              <a:cs typeface="Arial"/>
            </a:endParaRPr>
          </a:p>
          <a:p>
            <a:pPr marL="514350" indent="-514350">
              <a:buFont typeface="+mj-lt"/>
              <a:buAutoNum type="arabicPeriod"/>
            </a:pPr>
            <a:r>
              <a:rPr lang="en-US" dirty="0">
                <a:solidFill>
                  <a:schemeClr val="tx1"/>
                </a:solidFill>
                <a:latin typeface="Arial"/>
                <a:cs typeface="Arial"/>
              </a:rPr>
              <a:t>The language of ILO </a:t>
            </a:r>
            <a:r>
              <a:rPr lang="en-US" b="0" i="0" dirty="0">
                <a:solidFill>
                  <a:schemeClr val="tx1"/>
                </a:solidFill>
                <a:effectLst/>
                <a:latin typeface="Arial"/>
                <a:cs typeface="Arial"/>
              </a:rPr>
              <a:t>#1 needs to be revised and</a:t>
            </a:r>
            <a:r>
              <a:rPr lang="en-US" dirty="0">
                <a:solidFill>
                  <a:schemeClr val="tx1"/>
                </a:solidFill>
                <a:latin typeface="Arial"/>
                <a:cs typeface="Arial"/>
              </a:rPr>
              <a:t> </a:t>
            </a:r>
            <a:endParaRPr lang="en-US" dirty="0">
              <a:solidFill>
                <a:schemeClr val="tx1"/>
              </a:solidFill>
              <a:latin typeface="Arial" panose="020B0604020202020204" pitchFamily="34" charset="0"/>
              <a:cs typeface="Arial"/>
            </a:endParaRPr>
          </a:p>
          <a:p>
            <a:pPr marL="514350" indent="-514350">
              <a:buFont typeface="+mj-lt"/>
              <a:buAutoNum type="arabicPeriod"/>
            </a:pPr>
            <a:r>
              <a:rPr lang="en-US" dirty="0">
                <a:solidFill>
                  <a:schemeClr val="tx1"/>
                </a:solidFill>
                <a:latin typeface="Arial"/>
                <a:cs typeface="Arial"/>
              </a:rPr>
              <a:t>The</a:t>
            </a:r>
            <a:r>
              <a:rPr lang="en-US" b="0" i="0" dirty="0">
                <a:solidFill>
                  <a:schemeClr val="tx1"/>
                </a:solidFill>
                <a:effectLst/>
                <a:latin typeface="Arial"/>
                <a:cs typeface="Arial"/>
              </a:rPr>
              <a:t> </a:t>
            </a:r>
            <a:r>
              <a:rPr lang="en-US" dirty="0">
                <a:solidFill>
                  <a:schemeClr val="tx1"/>
                </a:solidFill>
                <a:latin typeface="Arial"/>
                <a:cs typeface="Arial"/>
              </a:rPr>
              <a:t>language of the remaining</a:t>
            </a:r>
            <a:r>
              <a:rPr lang="en-US" b="0" i="0" dirty="0">
                <a:solidFill>
                  <a:schemeClr val="tx1"/>
                </a:solidFill>
                <a:effectLst/>
                <a:latin typeface="Arial"/>
                <a:cs typeface="Arial"/>
              </a:rPr>
              <a:t> three ILOs should be reviewed for possible revision based on assessment results. </a:t>
            </a:r>
          </a:p>
          <a:p>
            <a:pPr marL="0" indent="0">
              <a:buNone/>
            </a:pPr>
            <a:endParaRPr lang="en-US" dirty="0">
              <a:solidFill>
                <a:schemeClr val="tx1"/>
              </a:solidFill>
            </a:endParaRPr>
          </a:p>
        </p:txBody>
      </p:sp>
    </p:spTree>
    <p:extLst>
      <p:ext uri="{BB962C8B-B14F-4D97-AF65-F5344CB8AC3E}">
        <p14:creationId xmlns:p14="http://schemas.microsoft.com/office/powerpoint/2010/main" val="684274690"/>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10905976"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116B9B18-E19F-442B-8337-45FF1418B539}"/>
              </a:ext>
            </a:extLst>
          </p:cNvPr>
          <p:cNvSpPr>
            <a:spLocks noGrp="1"/>
          </p:cNvSpPr>
          <p:nvPr>
            <p:ph type="title"/>
          </p:nvPr>
        </p:nvSpPr>
        <p:spPr>
          <a:xfrm>
            <a:off x="1600754" y="1087374"/>
            <a:ext cx="8983489" cy="1000978"/>
          </a:xfrm>
        </p:spPr>
        <p:txBody>
          <a:bodyPr>
            <a:normAutofit/>
          </a:bodyPr>
          <a:lstStyle/>
          <a:p>
            <a:r>
              <a:rPr lang="en-US"/>
              <a:t>Our Request</a:t>
            </a:r>
          </a:p>
        </p:txBody>
      </p:sp>
      <p:sp>
        <p:nvSpPr>
          <p:cNvPr id="12" name="Rectangle 11">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4533" y="758952"/>
            <a:ext cx="1185379"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4" name="Rectangle 13">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3" y="2526526"/>
            <a:ext cx="1169701"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 name="Rectangle 15">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79019" y="2526526"/>
            <a:ext cx="10920893"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307A905C-A369-4529-83B2-CAACA039E671}"/>
              </a:ext>
            </a:extLst>
          </p:cNvPr>
          <p:cNvSpPr>
            <a:spLocks noGrp="1"/>
          </p:cNvSpPr>
          <p:nvPr>
            <p:ph idx="1"/>
          </p:nvPr>
        </p:nvSpPr>
        <p:spPr>
          <a:xfrm>
            <a:off x="1600753" y="2708909"/>
            <a:ext cx="8983489" cy="3554457"/>
          </a:xfrm>
        </p:spPr>
        <p:txBody>
          <a:bodyPr vert="horz" lIns="91440" tIns="45720" rIns="91440" bIns="45720" rtlCol="0" anchor="t">
            <a:normAutofit/>
          </a:bodyPr>
          <a:lstStyle/>
          <a:p>
            <a:r>
              <a:rPr lang="en-US" b="0" i="0" dirty="0">
                <a:solidFill>
                  <a:schemeClr val="tx1"/>
                </a:solidFill>
                <a:effectLst/>
                <a:latin typeface="Arial"/>
                <a:cs typeface="Arial"/>
              </a:rPr>
              <a:t>The District Academic Senate to </a:t>
            </a:r>
            <a:r>
              <a:rPr lang="en-US" dirty="0">
                <a:solidFill>
                  <a:schemeClr val="tx1"/>
                </a:solidFill>
                <a:latin typeface="Arial"/>
                <a:cs typeface="Arial"/>
              </a:rPr>
              <a:t>review our process and provide feedback</a:t>
            </a:r>
          </a:p>
          <a:p>
            <a:r>
              <a:rPr lang="en-US" dirty="0">
                <a:solidFill>
                  <a:schemeClr val="tx1"/>
                </a:solidFill>
                <a:latin typeface="Arial"/>
                <a:cs typeface="Arial"/>
              </a:rPr>
              <a:t>Vote to approve the creation of this workgroup to begin this valuable work</a:t>
            </a:r>
          </a:p>
          <a:p>
            <a:r>
              <a:rPr lang="en-US" dirty="0">
                <a:solidFill>
                  <a:schemeClr val="tx1"/>
                </a:solidFill>
                <a:latin typeface="Arial"/>
                <a:cs typeface="Arial"/>
              </a:rPr>
              <a:t>Please note: We also will be going to the local and district curriculum committees once District Academic Senate approves this process</a:t>
            </a:r>
            <a:endParaRPr lang="en-US" dirty="0">
              <a:solidFill>
                <a:schemeClr val="tx1"/>
              </a:solidFill>
              <a:latin typeface="Arial" panose="020B0604020202020204" pitchFamily="34" charset="0"/>
              <a:cs typeface="Arial"/>
            </a:endParaRPr>
          </a:p>
          <a:p>
            <a:pPr marL="0" indent="0">
              <a:buNone/>
            </a:pPr>
            <a:endParaRPr lang="en-US"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61500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10905976"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353F747C-3729-4BE5-832E-E944C3B15B97}"/>
              </a:ext>
            </a:extLst>
          </p:cNvPr>
          <p:cNvSpPr>
            <a:spLocks noGrp="1"/>
          </p:cNvSpPr>
          <p:nvPr>
            <p:ph type="title"/>
          </p:nvPr>
        </p:nvSpPr>
        <p:spPr>
          <a:xfrm>
            <a:off x="1600754" y="1087374"/>
            <a:ext cx="8983489" cy="1000978"/>
          </a:xfrm>
        </p:spPr>
        <p:txBody>
          <a:bodyPr>
            <a:normAutofit/>
          </a:bodyPr>
          <a:lstStyle/>
          <a:p>
            <a:r>
              <a:rPr lang="en-US"/>
              <a:t>The Process</a:t>
            </a:r>
          </a:p>
        </p:txBody>
      </p:sp>
      <p:sp>
        <p:nvSpPr>
          <p:cNvPr id="12" name="Rectangle 11">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4533" y="758952"/>
            <a:ext cx="1185379"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4" name="Rectangle 13">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3" y="2526526"/>
            <a:ext cx="1169701"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 name="Rectangle 15">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79019" y="2526526"/>
            <a:ext cx="10920893"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B50BE68E-1DF3-4610-9EE2-3503C97A9CBB}"/>
              </a:ext>
            </a:extLst>
          </p:cNvPr>
          <p:cNvSpPr>
            <a:spLocks noGrp="1"/>
          </p:cNvSpPr>
          <p:nvPr>
            <p:ph idx="1"/>
          </p:nvPr>
        </p:nvSpPr>
        <p:spPr>
          <a:xfrm>
            <a:off x="1600753" y="2651887"/>
            <a:ext cx="8983489" cy="3554457"/>
          </a:xfrm>
        </p:spPr>
        <p:txBody>
          <a:bodyPr vert="horz" lIns="91440" tIns="45720" rIns="91440" bIns="45720" rtlCol="0" anchor="ctr">
            <a:noAutofit/>
          </a:bodyPr>
          <a:lstStyle/>
          <a:p>
            <a:pPr marL="0" indent="0" rtl="0" fontAlgn="base">
              <a:buNone/>
            </a:pPr>
            <a:endParaRPr lang="en-US" sz="1600" b="0" i="0" dirty="0">
              <a:solidFill>
                <a:schemeClr val="tx1"/>
              </a:solidFill>
              <a:effectLst/>
              <a:latin typeface="Segoe UI" panose="020B0502040204020203" pitchFamily="34" charset="0"/>
              <a:cs typeface="Segoe UI"/>
            </a:endParaRPr>
          </a:p>
          <a:p>
            <a:pPr marL="342900" indent="-342900" fontAlgn="base">
              <a:buFont typeface="+mj-lt"/>
              <a:buAutoNum type="arabicPeriod"/>
            </a:pPr>
            <a:r>
              <a:rPr lang="en-US" sz="1600" b="0" i="0" dirty="0">
                <a:solidFill>
                  <a:schemeClr val="tx1"/>
                </a:solidFill>
                <a:effectLst/>
                <a:latin typeface="Arial"/>
                <a:cs typeface="Arial"/>
              </a:rPr>
              <a:t>With the Approval of DAS, </a:t>
            </a:r>
            <a:r>
              <a:rPr lang="en-US" sz="1600" dirty="0">
                <a:solidFill>
                  <a:schemeClr val="tx1"/>
                </a:solidFill>
                <a:latin typeface="Arial"/>
                <a:cs typeface="Arial"/>
              </a:rPr>
              <a:t>a workgroup</a:t>
            </a:r>
            <a:r>
              <a:rPr lang="en-US" sz="1600" b="0" i="0" dirty="0">
                <a:solidFill>
                  <a:schemeClr val="tx1"/>
                </a:solidFill>
                <a:effectLst/>
                <a:latin typeface="Arial"/>
                <a:cs typeface="Arial"/>
              </a:rPr>
              <a:t> </a:t>
            </a:r>
            <a:r>
              <a:rPr lang="en-US" sz="1600" dirty="0">
                <a:solidFill>
                  <a:schemeClr val="tx1"/>
                </a:solidFill>
                <a:latin typeface="Arial"/>
                <a:cs typeface="Arial"/>
              </a:rPr>
              <a:t>will be formed with</a:t>
            </a:r>
            <a:r>
              <a:rPr lang="en-US" sz="1600" b="0" i="0" dirty="0">
                <a:solidFill>
                  <a:schemeClr val="tx1"/>
                </a:solidFill>
                <a:effectLst/>
                <a:latin typeface="Arial"/>
                <a:cs typeface="Arial"/>
              </a:rPr>
              <a:t> limited scope, process, and membership</a:t>
            </a:r>
            <a:r>
              <a:rPr lang="en-US" sz="1600" dirty="0">
                <a:solidFill>
                  <a:schemeClr val="tx1"/>
                </a:solidFill>
                <a:latin typeface="Arial"/>
                <a:cs typeface="Arial"/>
              </a:rPr>
              <a:t>.</a:t>
            </a:r>
            <a:r>
              <a:rPr lang="en-US" sz="1600" b="0" i="0" dirty="0">
                <a:solidFill>
                  <a:schemeClr val="tx1"/>
                </a:solidFill>
                <a:effectLst/>
                <a:latin typeface="Arial"/>
                <a:cs typeface="Arial"/>
              </a:rPr>
              <a:t> </a:t>
            </a:r>
          </a:p>
          <a:p>
            <a:pPr marL="342900" indent="-342900" fontAlgn="base">
              <a:buFont typeface="+mj-lt"/>
              <a:buAutoNum type="arabicPeriod"/>
            </a:pPr>
            <a:r>
              <a:rPr lang="en-US" sz="1600" dirty="0">
                <a:solidFill>
                  <a:schemeClr val="tx1"/>
                </a:solidFill>
                <a:latin typeface="Arial"/>
                <a:cs typeface="Arial"/>
              </a:rPr>
              <a:t>The</a:t>
            </a:r>
            <a:r>
              <a:rPr lang="en-US" sz="1600" b="0" i="0" dirty="0">
                <a:solidFill>
                  <a:schemeClr val="tx1"/>
                </a:solidFill>
                <a:effectLst/>
                <a:latin typeface="Arial"/>
                <a:cs typeface="Arial"/>
              </a:rPr>
              <a:t> workgroup’s charge</a:t>
            </a:r>
            <a:r>
              <a:rPr lang="en-US" sz="1600" dirty="0">
                <a:solidFill>
                  <a:schemeClr val="tx1"/>
                </a:solidFill>
                <a:latin typeface="Arial"/>
                <a:cs typeface="Arial"/>
              </a:rPr>
              <a:t> would be to review the ILOs that may need wording modification based on assessment data and work on modifying the language. </a:t>
            </a:r>
          </a:p>
          <a:p>
            <a:pPr marL="845820" lvl="1" indent="-342900">
              <a:spcAft>
                <a:spcPts val="0"/>
              </a:spcAft>
            </a:pPr>
            <a:r>
              <a:rPr lang="en-US" sz="1400" dirty="0">
                <a:solidFill>
                  <a:schemeClr val="tx1"/>
                </a:solidFill>
                <a:latin typeface="Arial"/>
                <a:cs typeface="Arial"/>
              </a:rPr>
              <a:t>This process would </a:t>
            </a:r>
            <a:r>
              <a:rPr lang="en-US" sz="1400" b="1" dirty="0">
                <a:solidFill>
                  <a:srgbClr val="FF0000"/>
                </a:solidFill>
                <a:latin typeface="Arial"/>
                <a:cs typeface="Arial"/>
              </a:rPr>
              <a:t>not </a:t>
            </a:r>
            <a:r>
              <a:rPr lang="en-US" sz="1400" dirty="0">
                <a:solidFill>
                  <a:schemeClr val="tx1"/>
                </a:solidFill>
                <a:latin typeface="Arial"/>
                <a:cs typeface="Arial"/>
              </a:rPr>
              <a:t>be for adding new or removing current ILOs.</a:t>
            </a:r>
            <a:endParaRPr lang="en-US" dirty="0">
              <a:solidFill>
                <a:schemeClr val="tx1"/>
              </a:solidFill>
            </a:endParaRPr>
          </a:p>
          <a:p>
            <a:pPr marL="342900" indent="-342900" fontAlgn="base">
              <a:buFont typeface="+mj-lt"/>
              <a:buAutoNum type="arabicPeriod"/>
            </a:pPr>
            <a:r>
              <a:rPr lang="en-US" sz="1600" b="0" i="0" dirty="0">
                <a:solidFill>
                  <a:schemeClr val="tx1"/>
                </a:solidFill>
                <a:effectLst/>
                <a:latin typeface="Arial"/>
                <a:cs typeface="Arial"/>
              </a:rPr>
              <a:t>The workgroup </a:t>
            </a:r>
            <a:r>
              <a:rPr lang="en-US" sz="1600" dirty="0">
                <a:solidFill>
                  <a:schemeClr val="tx1"/>
                </a:solidFill>
                <a:latin typeface="Arial"/>
                <a:cs typeface="Arial"/>
              </a:rPr>
              <a:t>would meet</a:t>
            </a:r>
            <a:r>
              <a:rPr lang="en-US" sz="1600" b="0" i="0" dirty="0">
                <a:solidFill>
                  <a:schemeClr val="tx1"/>
                </a:solidFill>
                <a:effectLst/>
                <a:latin typeface="Arial"/>
                <a:cs typeface="Arial"/>
              </a:rPr>
              <a:t> monthly with the following guiding questions to direct the group’s work: </a:t>
            </a:r>
          </a:p>
          <a:p>
            <a:pPr lvl="1" fontAlgn="base"/>
            <a:r>
              <a:rPr lang="en-US" sz="1600" b="0" i="0" dirty="0">
                <a:solidFill>
                  <a:schemeClr val="tx1"/>
                </a:solidFill>
                <a:effectLst/>
                <a:latin typeface="Arial"/>
                <a:cs typeface="Arial"/>
              </a:rPr>
              <a:t>Does the revised ILO </a:t>
            </a:r>
            <a:r>
              <a:rPr lang="en-US" sz="1600" dirty="0">
                <a:solidFill>
                  <a:schemeClr val="tx1"/>
                </a:solidFill>
                <a:latin typeface="Arial"/>
                <a:cs typeface="Arial"/>
              </a:rPr>
              <a:t>language </a:t>
            </a:r>
            <a:r>
              <a:rPr lang="en-US" sz="1600" b="0" i="0" dirty="0">
                <a:solidFill>
                  <a:schemeClr val="tx1"/>
                </a:solidFill>
                <a:effectLst/>
                <a:latin typeface="Arial"/>
                <a:cs typeface="Arial"/>
              </a:rPr>
              <a:t>reflect feedback from constituents?  </a:t>
            </a:r>
          </a:p>
          <a:p>
            <a:pPr lvl="1" fontAlgn="base"/>
            <a:r>
              <a:rPr lang="en-US" sz="1600" b="0" i="0" dirty="0">
                <a:solidFill>
                  <a:schemeClr val="tx1"/>
                </a:solidFill>
                <a:effectLst/>
                <a:latin typeface="Arial"/>
                <a:cs typeface="Arial"/>
              </a:rPr>
              <a:t>Is the revised </a:t>
            </a:r>
            <a:r>
              <a:rPr lang="en-US" sz="1600" dirty="0">
                <a:solidFill>
                  <a:schemeClr val="tx1"/>
                </a:solidFill>
                <a:latin typeface="Arial"/>
                <a:cs typeface="Arial"/>
              </a:rPr>
              <a:t>language of the ILO clear</a:t>
            </a:r>
            <a:r>
              <a:rPr lang="en-US" sz="1600" b="0" i="0" dirty="0">
                <a:solidFill>
                  <a:schemeClr val="tx1"/>
                </a:solidFill>
                <a:effectLst/>
                <a:latin typeface="Arial"/>
                <a:cs typeface="Arial"/>
              </a:rPr>
              <a:t>?  </a:t>
            </a:r>
          </a:p>
          <a:p>
            <a:pPr lvl="1" fontAlgn="base"/>
            <a:r>
              <a:rPr lang="en-US" sz="1600" dirty="0">
                <a:solidFill>
                  <a:schemeClr val="tx1"/>
                </a:solidFill>
                <a:latin typeface="Arial"/>
                <a:cs typeface="Arial"/>
              </a:rPr>
              <a:t>Does</a:t>
            </a:r>
            <a:r>
              <a:rPr lang="en-US" sz="1600" b="0" i="0" dirty="0">
                <a:solidFill>
                  <a:schemeClr val="tx1"/>
                </a:solidFill>
                <a:effectLst/>
                <a:latin typeface="Arial"/>
                <a:cs typeface="Arial"/>
              </a:rPr>
              <a:t> the revised </a:t>
            </a:r>
            <a:r>
              <a:rPr lang="en-US" sz="1600" dirty="0">
                <a:solidFill>
                  <a:schemeClr val="tx1"/>
                </a:solidFill>
                <a:latin typeface="Arial"/>
                <a:cs typeface="Arial"/>
              </a:rPr>
              <a:t>language make the ILO</a:t>
            </a:r>
            <a:r>
              <a:rPr lang="en-US" sz="1600" b="0" i="0" dirty="0">
                <a:solidFill>
                  <a:schemeClr val="tx1"/>
                </a:solidFill>
                <a:effectLst/>
                <a:latin typeface="Arial"/>
                <a:cs typeface="Arial"/>
              </a:rPr>
              <a:t> measurable?  </a:t>
            </a:r>
            <a:endParaRPr lang="en-US" sz="1800" b="0" i="0" dirty="0">
              <a:solidFill>
                <a:schemeClr val="tx1"/>
              </a:solidFill>
              <a:effectLst/>
              <a:latin typeface="Arial"/>
              <a:cs typeface="Arial"/>
            </a:endParaRPr>
          </a:p>
          <a:p>
            <a:pPr marL="342900" indent="-342900" fontAlgn="base">
              <a:buFont typeface="+mj-lt"/>
              <a:buAutoNum type="arabicPeriod"/>
            </a:pPr>
            <a:r>
              <a:rPr lang="en-US" sz="1600" b="0" i="0" dirty="0">
                <a:solidFill>
                  <a:schemeClr val="tx1"/>
                </a:solidFill>
                <a:effectLst/>
                <a:latin typeface="Arial"/>
                <a:cs typeface="Arial"/>
              </a:rPr>
              <a:t>With the approval of the District Academic Senate and the BOT, changes to the </a:t>
            </a:r>
            <a:r>
              <a:rPr lang="en-US" sz="1600" dirty="0">
                <a:solidFill>
                  <a:schemeClr val="tx1"/>
                </a:solidFill>
                <a:latin typeface="Arial"/>
                <a:cs typeface="Arial"/>
              </a:rPr>
              <a:t>language of the </a:t>
            </a:r>
            <a:r>
              <a:rPr lang="en-US" sz="1600" b="0" i="0" dirty="0">
                <a:solidFill>
                  <a:schemeClr val="tx1"/>
                </a:solidFill>
                <a:effectLst/>
                <a:latin typeface="Arial"/>
                <a:cs typeface="Arial"/>
              </a:rPr>
              <a:t>ILOs are accepted and implemented</a:t>
            </a:r>
            <a:r>
              <a:rPr lang="en-US" sz="1600" dirty="0">
                <a:solidFill>
                  <a:schemeClr val="tx1"/>
                </a:solidFill>
                <a:latin typeface="Arial"/>
                <a:cs typeface="Arial"/>
              </a:rPr>
              <a:t>.</a:t>
            </a:r>
            <a:r>
              <a:rPr lang="en-US" sz="1600" b="0" i="0" dirty="0">
                <a:solidFill>
                  <a:schemeClr val="tx1"/>
                </a:solidFill>
                <a:effectLst/>
                <a:latin typeface="Arial"/>
                <a:cs typeface="Arial"/>
              </a:rPr>
              <a:t> </a:t>
            </a:r>
          </a:p>
          <a:p>
            <a:pPr marL="0" indent="0" rtl="0" fontAlgn="base">
              <a:buNone/>
            </a:pPr>
            <a:endParaRPr lang="en-US" sz="1500" b="0" i="0" dirty="0">
              <a:solidFill>
                <a:schemeClr val="tx1"/>
              </a:solidFill>
              <a:effectLst/>
              <a:latin typeface="Segoe UI" panose="020B0502040204020203" pitchFamily="34" charset="0"/>
            </a:endParaRPr>
          </a:p>
          <a:p>
            <a:pPr marL="0" indent="0">
              <a:buNone/>
            </a:pPr>
            <a:endParaRPr lang="en-US" sz="1500" dirty="0">
              <a:solidFill>
                <a:schemeClr val="tx1"/>
              </a:solidFill>
            </a:endParaRPr>
          </a:p>
        </p:txBody>
      </p:sp>
    </p:spTree>
    <p:extLst>
      <p:ext uri="{BB962C8B-B14F-4D97-AF65-F5344CB8AC3E}">
        <p14:creationId xmlns:p14="http://schemas.microsoft.com/office/powerpoint/2010/main" val="902711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7115F77-2FAE-4CA7-9A7F-10D5F2C8F8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1" name="Rectangle 10">
            <a:extLst>
              <a:ext uri="{FF2B5EF4-FFF2-40B4-BE49-F238E27FC236}">
                <a16:creationId xmlns:a16="http://schemas.microsoft.com/office/drawing/2014/main" id="{5CD4C046-A04C-46CC-AFA3-6B0621F628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useBgFill="1">
        <p:nvSpPr>
          <p:cNvPr id="13" name="Rectangle 12">
            <a:extLst>
              <a:ext uri="{FF2B5EF4-FFF2-40B4-BE49-F238E27FC236}">
                <a16:creationId xmlns:a16="http://schemas.microsoft.com/office/drawing/2014/main" id="{9FDD9264-A478-4B82-A891-2BEA8BF9F6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3D black question marks with one yellow question mark">
            <a:extLst>
              <a:ext uri="{FF2B5EF4-FFF2-40B4-BE49-F238E27FC236}">
                <a16:creationId xmlns:a16="http://schemas.microsoft.com/office/drawing/2014/main" id="{BD654D70-B3E2-9033-1268-51552595B233}"/>
              </a:ext>
            </a:extLst>
          </p:cNvPr>
          <p:cNvPicPr>
            <a:picLocks noChangeAspect="1"/>
          </p:cNvPicPr>
          <p:nvPr/>
        </p:nvPicPr>
        <p:blipFill rotWithShape="1">
          <a:blip r:embed="rId3"/>
          <a:srcRect l="18559" t="58" r="16566" b="2"/>
          <a:stretch/>
        </p:blipFill>
        <p:spPr>
          <a:xfrm>
            <a:off x="20" y="-1"/>
            <a:ext cx="12188932" cy="6858000"/>
          </a:xfrm>
          <a:prstGeom prst="rect">
            <a:avLst/>
          </a:prstGeom>
        </p:spPr>
      </p:pic>
      <p:sp>
        <p:nvSpPr>
          <p:cNvPr id="15" name="Rectangle 14">
            <a:extLst>
              <a:ext uri="{FF2B5EF4-FFF2-40B4-BE49-F238E27FC236}">
                <a16:creationId xmlns:a16="http://schemas.microsoft.com/office/drawing/2014/main" id="{C4D755E9-CEF5-43A7-A514-4664F25F39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61999"/>
            <a:ext cx="4642228"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CB2DD517-D451-4FA9-AE05-AE91B811194A}"/>
              </a:ext>
            </a:extLst>
          </p:cNvPr>
          <p:cNvSpPr>
            <a:spLocks noGrp="1"/>
          </p:cNvSpPr>
          <p:nvPr>
            <p:ph type="title"/>
          </p:nvPr>
        </p:nvSpPr>
        <p:spPr>
          <a:xfrm>
            <a:off x="643467" y="1298448"/>
            <a:ext cx="3685070" cy="3255264"/>
          </a:xfrm>
        </p:spPr>
        <p:txBody>
          <a:bodyPr vert="horz" lIns="91440" tIns="45720" rIns="91440" bIns="45720" rtlCol="0" anchor="b">
            <a:normAutofit/>
          </a:bodyPr>
          <a:lstStyle/>
          <a:p>
            <a:r>
              <a:rPr lang="en-US" sz="4400" spc="-100"/>
              <a:t>Questions</a:t>
            </a:r>
          </a:p>
        </p:txBody>
      </p:sp>
      <p:sp>
        <p:nvSpPr>
          <p:cNvPr id="17" name="Rectangle 16">
            <a:extLst>
              <a:ext uri="{FF2B5EF4-FFF2-40B4-BE49-F238E27FC236}">
                <a16:creationId xmlns:a16="http://schemas.microsoft.com/office/drawing/2014/main" id="{2BF879CD-ED15-450F-B829-699C694D2E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2860870224"/>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608</Words>
  <Application>Microsoft Office PowerPoint</Application>
  <PresentationFormat>Widescreen</PresentationFormat>
  <Paragraphs>61</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Corbel</vt:lpstr>
      <vt:lpstr>Segoe UI</vt:lpstr>
      <vt:lpstr>Wingdings 2</vt:lpstr>
      <vt:lpstr>Frame</vt:lpstr>
      <vt:lpstr>Process for Updating ILO Language</vt:lpstr>
      <vt:lpstr>Introduction</vt:lpstr>
      <vt:lpstr>Discovery of a Problem</vt:lpstr>
      <vt:lpstr>ILO #1: Critical Thinking</vt:lpstr>
      <vt:lpstr>Discovery of a Problem</vt:lpstr>
      <vt:lpstr>The Solution</vt:lpstr>
      <vt:lpstr>Our Request</vt:lpstr>
      <vt:lpstr>The Process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Process for Updating ILO Language</dc:title>
  <dc:creator>Kruizenga-Muro, Denise</dc:creator>
  <cp:lastModifiedBy>Kruizenga-Muro, Denise</cp:lastModifiedBy>
  <cp:revision>2</cp:revision>
  <cp:lastPrinted>2024-02-06T16:23:01Z</cp:lastPrinted>
  <dcterms:created xsi:type="dcterms:W3CDTF">2024-01-16T20:14:02Z</dcterms:created>
  <dcterms:modified xsi:type="dcterms:W3CDTF">2024-02-21T18:13:35Z</dcterms:modified>
</cp:coreProperties>
</file>