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7.xml" ContentType="application/vnd.openxmlformats-officedocument.presentationml.slide+xml"/>
  <Override PartName="/ppt/slides/slide15.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1"/>
  </p:sldMasterIdLst>
  <p:notesMasterIdLst>
    <p:notesMasterId r:id="rId19"/>
  </p:notesMasterIdLst>
  <p:sldIdLst>
    <p:sldId id="256" r:id="rId2"/>
    <p:sldId id="259" r:id="rId3"/>
    <p:sldId id="301" r:id="rId4"/>
    <p:sldId id="302" r:id="rId5"/>
    <p:sldId id="298" r:id="rId6"/>
    <p:sldId id="303" r:id="rId7"/>
    <p:sldId id="306" r:id="rId8"/>
    <p:sldId id="305" r:id="rId9"/>
    <p:sldId id="307" r:id="rId10"/>
    <p:sldId id="308" r:id="rId11"/>
    <p:sldId id="309" r:id="rId12"/>
    <p:sldId id="310" r:id="rId13"/>
    <p:sldId id="311" r:id="rId14"/>
    <p:sldId id="312" r:id="rId15"/>
    <p:sldId id="313" r:id="rId16"/>
    <p:sldId id="314" r:id="rId17"/>
    <p:sldId id="304"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6C8CA"/>
    <a:srgbClr val="00727D"/>
    <a:srgbClr val="C96072"/>
    <a:srgbClr val="872434"/>
    <a:srgbClr val="75293F"/>
    <a:srgbClr val="9C3653"/>
    <a:srgbClr val="CD7187"/>
    <a:srgbClr val="44C3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2819" autoAdjust="0"/>
  </p:normalViewPr>
  <p:slideViewPr>
    <p:cSldViewPr snapToGrid="0">
      <p:cViewPr varScale="1">
        <p:scale>
          <a:sx n="96" d="100"/>
          <a:sy n="96" d="100"/>
        </p:scale>
        <p:origin x="109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F3CE0FB-9165-45CE-AC10-28CB314A1F49}" type="datetimeFigureOut">
              <a:rPr lang="en-US" smtClean="0"/>
              <a:t>8/22/2018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806C1F-5B24-4D0B-872A-BE3C1F3DB0B1}" type="slidenum">
              <a:rPr lang="en-US" smtClean="0"/>
              <a:t>‹#›</a:t>
            </a:fld>
            <a:endParaRPr lang="en-US"/>
          </a:p>
        </p:txBody>
      </p:sp>
    </p:spTree>
    <p:extLst>
      <p:ext uri="{BB962C8B-B14F-4D97-AF65-F5344CB8AC3E}">
        <p14:creationId xmlns:p14="http://schemas.microsoft.com/office/powerpoint/2010/main" val="4208259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Wendy</a:t>
            </a:r>
          </a:p>
          <a:p>
            <a:endParaRPr lang="en-US" dirty="0" smtClean="0"/>
          </a:p>
          <a:p>
            <a:r>
              <a:rPr lang="en-US" dirty="0" smtClean="0"/>
              <a:t>Introduce Monique and Liaisons</a:t>
            </a:r>
            <a:endParaRPr lang="en-US" dirty="0"/>
          </a:p>
        </p:txBody>
      </p:sp>
      <p:sp>
        <p:nvSpPr>
          <p:cNvPr id="4" name="Slide Number Placeholder 3"/>
          <p:cNvSpPr>
            <a:spLocks noGrp="1"/>
          </p:cNvSpPr>
          <p:nvPr>
            <p:ph type="sldNum" sz="quarter" idx="10"/>
          </p:nvPr>
        </p:nvSpPr>
        <p:spPr/>
        <p:txBody>
          <a:bodyPr/>
          <a:lstStyle/>
          <a:p>
            <a:fld id="{89806C1F-5B24-4D0B-872A-BE3C1F3DB0B1}" type="slidenum">
              <a:rPr lang="en-US" smtClean="0"/>
              <a:t>1</a:t>
            </a:fld>
            <a:endParaRPr lang="en-US"/>
          </a:p>
        </p:txBody>
      </p:sp>
    </p:spTree>
    <p:extLst>
      <p:ext uri="{BB962C8B-B14F-4D97-AF65-F5344CB8AC3E}">
        <p14:creationId xmlns:p14="http://schemas.microsoft.com/office/powerpoint/2010/main" val="3606590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Wendy</a:t>
            </a:r>
            <a:endParaRPr lang="en-US" dirty="0"/>
          </a:p>
        </p:txBody>
      </p:sp>
      <p:sp>
        <p:nvSpPr>
          <p:cNvPr id="4" name="Slide Number Placeholder 3"/>
          <p:cNvSpPr>
            <a:spLocks noGrp="1"/>
          </p:cNvSpPr>
          <p:nvPr>
            <p:ph type="sldNum" sz="quarter" idx="10"/>
          </p:nvPr>
        </p:nvSpPr>
        <p:spPr/>
        <p:txBody>
          <a:bodyPr/>
          <a:lstStyle/>
          <a:p>
            <a:fld id="{89806C1F-5B24-4D0B-872A-BE3C1F3DB0B1}" type="slidenum">
              <a:rPr lang="en-US" smtClean="0"/>
              <a:t>2</a:t>
            </a:fld>
            <a:endParaRPr lang="en-US"/>
          </a:p>
        </p:txBody>
      </p:sp>
    </p:spTree>
    <p:extLst>
      <p:ext uri="{BB962C8B-B14F-4D97-AF65-F5344CB8AC3E}">
        <p14:creationId xmlns:p14="http://schemas.microsoft.com/office/powerpoint/2010/main" val="3834221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Wendy</a:t>
            </a:r>
          </a:p>
          <a:p>
            <a:pPr defTabSz="931774">
              <a:defRPr/>
            </a:pPr>
            <a:r>
              <a:rPr lang="en-US" dirty="0"/>
              <a:t>Mention that it is a national as well as regional.  Explain that while RCC and NC are participating in the intensive program, the state overall is working on things as well.  </a:t>
            </a:r>
          </a:p>
          <a:p>
            <a:endParaRPr lang="en-US" dirty="0" smtClean="0"/>
          </a:p>
          <a:p>
            <a:r>
              <a:rPr lang="en-US" dirty="0"/>
              <a:t>Broadcast loudly that pathways will help ALL students whether they attend full or part-time, whether they</a:t>
            </a:r>
          </a:p>
          <a:p>
            <a:r>
              <a:rPr lang="en-US" dirty="0"/>
              <a:t>are 100% certain of their career path when they get here or not because we are making structural changes that simplify, clarify and benefit all students.  </a:t>
            </a:r>
          </a:p>
          <a:p>
            <a:endParaRPr lang="en-US" dirty="0"/>
          </a:p>
          <a:p>
            <a:r>
              <a:rPr lang="en-US" dirty="0"/>
              <a:t>Hammer home the importance and how this dovetails with AB 705 and emphasize that some of these metrics are (will be) embedded in the new funding</a:t>
            </a:r>
          </a:p>
          <a:p>
            <a:r>
              <a:rPr lang="en-US" dirty="0"/>
              <a:t>formula--so they really aren't up for debate (the last part nicely :))</a:t>
            </a:r>
          </a:p>
          <a:p>
            <a:endParaRPr lang="en-US" dirty="0"/>
          </a:p>
          <a:p>
            <a:endParaRPr lang="en-US" dirty="0" smtClean="0"/>
          </a:p>
          <a:p>
            <a:endParaRPr lang="en-US" dirty="0"/>
          </a:p>
        </p:txBody>
      </p:sp>
      <p:sp>
        <p:nvSpPr>
          <p:cNvPr id="4" name="Slide Number Placeholder 3"/>
          <p:cNvSpPr>
            <a:spLocks noGrp="1"/>
          </p:cNvSpPr>
          <p:nvPr>
            <p:ph type="sldNum" sz="quarter" idx="10"/>
          </p:nvPr>
        </p:nvSpPr>
        <p:spPr/>
        <p:txBody>
          <a:bodyPr/>
          <a:lstStyle/>
          <a:p>
            <a:fld id="{89806C1F-5B24-4D0B-872A-BE3C1F3DB0B1}" type="slidenum">
              <a:rPr lang="en-US" smtClean="0"/>
              <a:t>3</a:t>
            </a:fld>
            <a:endParaRPr lang="en-US"/>
          </a:p>
        </p:txBody>
      </p:sp>
    </p:spTree>
    <p:extLst>
      <p:ext uri="{BB962C8B-B14F-4D97-AF65-F5344CB8AC3E}">
        <p14:creationId xmlns:p14="http://schemas.microsoft.com/office/powerpoint/2010/main" val="3805780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Monique</a:t>
            </a:r>
          </a:p>
          <a:p>
            <a:endParaRPr lang="en-US" dirty="0" smtClean="0"/>
          </a:p>
          <a:p>
            <a:r>
              <a:rPr lang="en-US" dirty="0" smtClean="0"/>
              <a:t>5 minutes</a:t>
            </a:r>
          </a:p>
          <a:p>
            <a:endParaRPr lang="en-US" dirty="0" smtClean="0"/>
          </a:p>
          <a:p>
            <a:r>
              <a:rPr lang="en-US" dirty="0" smtClean="0"/>
              <a:t>How you can help (use framework</a:t>
            </a:r>
            <a:r>
              <a:rPr lang="en-US" baseline="0" dirty="0" smtClean="0"/>
              <a:t> as lens)</a:t>
            </a:r>
          </a:p>
          <a:p>
            <a:endParaRPr lang="en-US" baseline="0" dirty="0" smtClean="0"/>
          </a:p>
          <a:p>
            <a:r>
              <a:rPr lang="en-US" baseline="0" dirty="0" smtClean="0"/>
              <a:t>How to get involved</a:t>
            </a:r>
          </a:p>
          <a:p>
            <a:endParaRPr lang="en-US" baseline="0" dirty="0" smtClean="0"/>
          </a:p>
          <a:p>
            <a:r>
              <a:rPr lang="en-US" baseline="0" dirty="0" smtClean="0"/>
              <a:t>Who to contact</a:t>
            </a:r>
            <a:endParaRPr lang="en-US" dirty="0"/>
          </a:p>
        </p:txBody>
      </p:sp>
      <p:sp>
        <p:nvSpPr>
          <p:cNvPr id="4" name="Slide Number Placeholder 3"/>
          <p:cNvSpPr>
            <a:spLocks noGrp="1"/>
          </p:cNvSpPr>
          <p:nvPr>
            <p:ph type="sldNum" sz="quarter" idx="10"/>
          </p:nvPr>
        </p:nvSpPr>
        <p:spPr/>
        <p:txBody>
          <a:bodyPr/>
          <a:lstStyle/>
          <a:p>
            <a:fld id="{89806C1F-5B24-4D0B-872A-BE3C1F3DB0B1}" type="slidenum">
              <a:rPr lang="en-US" smtClean="0"/>
              <a:t>5</a:t>
            </a:fld>
            <a:endParaRPr lang="en-US"/>
          </a:p>
        </p:txBody>
      </p:sp>
    </p:spTree>
    <p:extLst>
      <p:ext uri="{BB962C8B-B14F-4D97-AF65-F5344CB8AC3E}">
        <p14:creationId xmlns:p14="http://schemas.microsoft.com/office/powerpoint/2010/main" val="1435574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slides are from the curriculum institute</a:t>
            </a:r>
            <a:endParaRPr lang="en-US" dirty="0"/>
          </a:p>
        </p:txBody>
      </p:sp>
      <p:sp>
        <p:nvSpPr>
          <p:cNvPr id="4" name="Slide Number Placeholder 3"/>
          <p:cNvSpPr>
            <a:spLocks noGrp="1"/>
          </p:cNvSpPr>
          <p:nvPr>
            <p:ph type="sldNum" sz="quarter" idx="10"/>
          </p:nvPr>
        </p:nvSpPr>
        <p:spPr/>
        <p:txBody>
          <a:bodyPr/>
          <a:lstStyle/>
          <a:p>
            <a:fld id="{89806C1F-5B24-4D0B-872A-BE3C1F3DB0B1}" type="slidenum">
              <a:rPr lang="en-US" smtClean="0"/>
              <a:t>7</a:t>
            </a:fld>
            <a:endParaRPr lang="en-US"/>
          </a:p>
        </p:txBody>
      </p:sp>
    </p:spTree>
    <p:extLst>
      <p:ext uri="{BB962C8B-B14F-4D97-AF65-F5344CB8AC3E}">
        <p14:creationId xmlns:p14="http://schemas.microsoft.com/office/powerpoint/2010/main" val="526973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bullet point is probably the more important and actionable aspect of the law.</a:t>
            </a:r>
          </a:p>
        </p:txBody>
      </p:sp>
      <p:sp>
        <p:nvSpPr>
          <p:cNvPr id="4" name="Slide Number Placeholder 3"/>
          <p:cNvSpPr>
            <a:spLocks noGrp="1"/>
          </p:cNvSpPr>
          <p:nvPr>
            <p:ph type="sldNum" sz="quarter" idx="10"/>
          </p:nvPr>
        </p:nvSpPr>
        <p:spPr/>
        <p:txBody>
          <a:bodyPr/>
          <a:lstStyle/>
          <a:p>
            <a:fld id="{82C30568-8513-8240-B838-EF6D2CD343DD}" type="slidenum">
              <a:rPr lang="en-US" smtClean="0"/>
              <a:t>8</a:t>
            </a:fld>
            <a:endParaRPr lang="en-US"/>
          </a:p>
        </p:txBody>
      </p:sp>
    </p:spTree>
    <p:extLst>
      <p:ext uri="{BB962C8B-B14F-4D97-AF65-F5344CB8AC3E}">
        <p14:creationId xmlns:p14="http://schemas.microsoft.com/office/powerpoint/2010/main" val="4030670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I’ve changed the throughput rate to the revised adjusted predicted throughput rates, since that is the latest data.</a:t>
            </a:r>
          </a:p>
        </p:txBody>
      </p:sp>
      <p:sp>
        <p:nvSpPr>
          <p:cNvPr id="4" name="Slide Number Placeholder 3"/>
          <p:cNvSpPr>
            <a:spLocks noGrp="1"/>
          </p:cNvSpPr>
          <p:nvPr>
            <p:ph type="sldNum" sz="quarter" idx="10"/>
          </p:nvPr>
        </p:nvSpPr>
        <p:spPr/>
        <p:txBody>
          <a:bodyPr/>
          <a:lstStyle/>
          <a:p>
            <a:fld id="{82C30568-8513-8240-B838-EF6D2CD343DD}" type="slidenum">
              <a:rPr lang="en-US" smtClean="0"/>
              <a:t>9</a:t>
            </a:fld>
            <a:endParaRPr lang="en-US"/>
          </a:p>
        </p:txBody>
      </p:sp>
    </p:spTree>
    <p:extLst>
      <p:ext uri="{BB962C8B-B14F-4D97-AF65-F5344CB8AC3E}">
        <p14:creationId xmlns:p14="http://schemas.microsoft.com/office/powerpoint/2010/main" val="636403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throughput rate in the table is the adjusted projected/expected rate that accounts for differences in ACCUPLACER and GPA scores among students historically placed at different levels. Note that SLAM includes GE math, math for teachers, quantitative reasoning and similar courses.</a:t>
            </a:r>
          </a:p>
        </p:txBody>
      </p:sp>
      <p:sp>
        <p:nvSpPr>
          <p:cNvPr id="4" name="Slide Number Placeholder 3"/>
          <p:cNvSpPr>
            <a:spLocks noGrp="1"/>
          </p:cNvSpPr>
          <p:nvPr>
            <p:ph type="sldNum" sz="quarter" idx="10"/>
          </p:nvPr>
        </p:nvSpPr>
        <p:spPr/>
        <p:txBody>
          <a:bodyPr/>
          <a:lstStyle/>
          <a:p>
            <a:fld id="{82C30568-8513-8240-B838-EF6D2CD343DD}" type="slidenum">
              <a:rPr lang="en-US" smtClean="0"/>
              <a:t>10</a:t>
            </a:fld>
            <a:endParaRPr lang="en-US"/>
          </a:p>
        </p:txBody>
      </p:sp>
    </p:spTree>
    <p:extLst>
      <p:ext uri="{BB962C8B-B14F-4D97-AF65-F5344CB8AC3E}">
        <p14:creationId xmlns:p14="http://schemas.microsoft.com/office/powerpoint/2010/main" val="3409910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Adjusted/projected throughput rates included.</a:t>
            </a:r>
          </a:p>
        </p:txBody>
      </p:sp>
      <p:sp>
        <p:nvSpPr>
          <p:cNvPr id="4" name="Slide Number Placeholder 3"/>
          <p:cNvSpPr>
            <a:spLocks noGrp="1"/>
          </p:cNvSpPr>
          <p:nvPr>
            <p:ph type="sldNum" sz="quarter" idx="10"/>
          </p:nvPr>
        </p:nvSpPr>
        <p:spPr/>
        <p:txBody>
          <a:bodyPr/>
          <a:lstStyle/>
          <a:p>
            <a:fld id="{82C30568-8513-8240-B838-EF6D2CD343DD}" type="slidenum">
              <a:rPr lang="en-US" smtClean="0"/>
              <a:t>11</a:t>
            </a:fld>
            <a:endParaRPr lang="en-US"/>
          </a:p>
        </p:txBody>
      </p:sp>
    </p:spTree>
    <p:extLst>
      <p:ext uri="{BB962C8B-B14F-4D97-AF65-F5344CB8AC3E}">
        <p14:creationId xmlns:p14="http://schemas.microsoft.com/office/powerpoint/2010/main" val="12786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4883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573591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295151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1" i="0">
                <a:solidFill>
                  <a:schemeClr val="bg1"/>
                </a:solidFill>
                <a:latin typeface="Rockwell"/>
                <a:cs typeface="Rockwell"/>
              </a:defRPr>
            </a:lvl1pPr>
          </a:lstStyle>
          <a:p>
            <a:endParaRPr/>
          </a:p>
        </p:txBody>
      </p:sp>
      <p:sp>
        <p:nvSpPr>
          <p:cNvPr id="3" name="Holder 3"/>
          <p:cNvSpPr>
            <a:spLocks noGrp="1"/>
          </p:cNvSpPr>
          <p:nvPr>
            <p:ph sz="half" idx="2"/>
          </p:nvPr>
        </p:nvSpPr>
        <p:spPr>
          <a:xfrm>
            <a:off x="609600" y="1577340"/>
            <a:ext cx="5303520" cy="30777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30777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8/22/2018</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6024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58040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8/22/2018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8209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74782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smtClean="0"/>
              <a:t>8/22/2018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250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49155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424554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509A250-FF31-4206-8172-F9D3106AACB1}" type="datetimeFigureOut">
              <a:rPr lang="en-US" smtClean="0"/>
              <a:t>8/22/2018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598754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smtClean="0"/>
              <a:t>8/22/2018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9535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AAD347D-5ACD-4C99-B74B-A9C85AD731AF}" type="datetimeFigureOut">
              <a:rPr lang="en-US" smtClean="0"/>
              <a:t>8/22/2018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02111984F565}"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400705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016" y="1447800"/>
            <a:ext cx="10623664" cy="2754409"/>
          </a:xfrm>
        </p:spPr>
        <p:txBody>
          <a:bodyPr/>
          <a:lstStyle/>
          <a:p>
            <a:r>
              <a:rPr lang="en-US" sz="5400" dirty="0" smtClean="0"/>
              <a:t>Riverside City College </a:t>
            </a:r>
            <a:br>
              <a:rPr lang="en-US" sz="5400" dirty="0" smtClean="0"/>
            </a:br>
            <a:r>
              <a:rPr lang="en-US" sz="5400" dirty="0" smtClean="0"/>
              <a:t>Guided Pathways Update</a:t>
            </a:r>
            <a:endParaRPr lang="en-US" sz="5400" dirty="0"/>
          </a:p>
        </p:txBody>
      </p:sp>
      <p:sp>
        <p:nvSpPr>
          <p:cNvPr id="3" name="Subtitle 2"/>
          <p:cNvSpPr>
            <a:spLocks noGrp="1"/>
          </p:cNvSpPr>
          <p:nvPr>
            <p:ph type="subTitle" idx="1"/>
          </p:nvPr>
        </p:nvSpPr>
        <p:spPr/>
        <p:txBody>
          <a:bodyPr>
            <a:normAutofit/>
          </a:bodyPr>
          <a:lstStyle/>
          <a:p>
            <a:r>
              <a:rPr lang="en-US" sz="3200" b="1" dirty="0" smtClean="0"/>
              <a:t>Fall FLEX 2018</a:t>
            </a:r>
            <a:endParaRPr lang="en-US" sz="32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96200" y="1858894"/>
            <a:ext cx="2560362" cy="1088095"/>
          </a:xfrm>
          <a:prstGeom prst="rect">
            <a:avLst/>
          </a:prstGeom>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bwMode="auto">
          <a:xfrm>
            <a:off x="4646227" y="4648200"/>
            <a:ext cx="2888048" cy="1562100"/>
          </a:xfrm>
          <a:prstGeom prst="rect">
            <a:avLst/>
          </a:prstGeom>
          <a:noFill/>
          <a:ln>
            <a:noFill/>
          </a:ln>
        </p:spPr>
      </p:pic>
    </p:spTree>
    <p:extLst>
      <p:ext uri="{BB962C8B-B14F-4D97-AF65-F5344CB8AC3E}">
        <p14:creationId xmlns:p14="http://schemas.microsoft.com/office/powerpoint/2010/main" val="3041695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3266D2-AB7B-E543-9D00-D5EDCD2F2963}"/>
              </a:ext>
            </a:extLst>
          </p:cNvPr>
          <p:cNvSpPr>
            <a:spLocks noGrp="1"/>
          </p:cNvSpPr>
          <p:nvPr>
            <p:ph type="title"/>
          </p:nvPr>
        </p:nvSpPr>
        <p:spPr>
          <a:xfrm>
            <a:off x="534650" y="293557"/>
            <a:ext cx="10972800" cy="838200"/>
          </a:xfrm>
        </p:spPr>
        <p:txBody>
          <a:bodyPr/>
          <a:lstStyle/>
          <a:p>
            <a:pPr algn="ctr"/>
            <a:r>
              <a:rPr lang="en-US" b="1" dirty="0">
                <a:solidFill>
                  <a:srgbClr val="0070C0"/>
                </a:solidFill>
                <a:latin typeface="Times New Roman" charset="0"/>
                <a:ea typeface="Times New Roman" charset="0"/>
                <a:cs typeface="Times New Roman" charset="0"/>
              </a:rPr>
              <a:t>Default Rules for SLAM</a:t>
            </a:r>
            <a:endParaRPr lang="en-US" dirty="0"/>
          </a:p>
        </p:txBody>
      </p:sp>
      <p:graphicFrame>
        <p:nvGraphicFramePr>
          <p:cNvPr id="4" name="Content Placeholder 3">
            <a:extLst>
              <a:ext uri="{FF2B5EF4-FFF2-40B4-BE49-F238E27FC236}">
                <a16:creationId xmlns="" xmlns:a16="http://schemas.microsoft.com/office/drawing/2014/main" id="{37DC9A24-D170-7944-BE8C-DEDE8430EA04}"/>
              </a:ext>
            </a:extLst>
          </p:cNvPr>
          <p:cNvGraphicFramePr>
            <a:graphicFrameLocks noGrp="1"/>
          </p:cNvGraphicFramePr>
          <p:nvPr>
            <p:ph idx="1"/>
            <p:extLst>
              <p:ext uri="{D42A27DB-BD31-4B8C-83A1-F6EECF244321}">
                <p14:modId xmlns:p14="http://schemas.microsoft.com/office/powerpoint/2010/main" val="462841134"/>
              </p:ext>
            </p:extLst>
          </p:nvPr>
        </p:nvGraphicFramePr>
        <p:xfrm>
          <a:off x="209861" y="1131757"/>
          <a:ext cx="11877208" cy="5373141"/>
        </p:xfrm>
        <a:graphic>
          <a:graphicData uri="http://schemas.openxmlformats.org/drawingml/2006/table">
            <a:tbl>
              <a:tblPr firstRow="1" firstCol="1" bandRow="1">
                <a:tableStyleId>{FABFCF23-3B69-468F-B69F-88F6DE6A72F2}</a:tableStyleId>
              </a:tblPr>
              <a:tblGrid>
                <a:gridCol w="6227515">
                  <a:extLst>
                    <a:ext uri="{9D8B030D-6E8A-4147-A177-3AD203B41FA5}">
                      <a16:colId xmlns="" xmlns:a16="http://schemas.microsoft.com/office/drawing/2014/main" val="185636686"/>
                    </a:ext>
                  </a:extLst>
                </a:gridCol>
                <a:gridCol w="5649693">
                  <a:extLst>
                    <a:ext uri="{9D8B030D-6E8A-4147-A177-3AD203B41FA5}">
                      <a16:colId xmlns="" xmlns:a16="http://schemas.microsoft.com/office/drawing/2014/main" val="3890195531"/>
                    </a:ext>
                  </a:extLst>
                </a:gridCol>
              </a:tblGrid>
              <a:tr h="686216">
                <a:tc>
                  <a:txBody>
                    <a:bodyPr/>
                    <a:lstStyle/>
                    <a:p>
                      <a:pPr marL="0" marR="0" fontAlgn="base">
                        <a:spcBef>
                          <a:spcPts val="0"/>
                        </a:spcBef>
                        <a:spcAft>
                          <a:spcPts val="0"/>
                        </a:spcAft>
                      </a:pPr>
                      <a:r>
                        <a:rPr lang="en-US" sz="2400" dirty="0">
                          <a:effectLst/>
                        </a:rPr>
                        <a:t>High School Performance Metric for Statistics/Liberal Arts Mathematics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a:effectLst/>
                        </a:rPr>
                        <a:t>Recommended AB 705 Placement for Statistics/Liberal Arts Mathematics</a:t>
                      </a:r>
                      <a:endParaRPr lang="en-US"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133305776"/>
                  </a:ext>
                </a:extLst>
              </a:tr>
              <a:tr h="1372433">
                <a:tc>
                  <a:txBody>
                    <a:bodyPr/>
                    <a:lstStyle/>
                    <a:p>
                      <a:pPr marL="0" marR="0" fontAlgn="base">
                        <a:spcBef>
                          <a:spcPts val="0"/>
                        </a:spcBef>
                        <a:spcAft>
                          <a:spcPts val="0"/>
                        </a:spcAft>
                      </a:pPr>
                      <a:r>
                        <a:rPr lang="en-US" sz="2400" dirty="0">
                          <a:effectLst/>
                        </a:rPr>
                        <a:t>HSGPA ≥ 3.0</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74%</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31%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Statistics/Liberal Arts Mathematics</a:t>
                      </a:r>
                    </a:p>
                    <a:p>
                      <a:pPr marL="0" marR="0" fontAlgn="base">
                        <a:spcBef>
                          <a:spcPts val="0"/>
                        </a:spcBef>
                        <a:spcAft>
                          <a:spcPts val="0"/>
                        </a:spcAft>
                      </a:pPr>
                      <a:r>
                        <a:rPr lang="en-US" sz="2400" dirty="0">
                          <a:effectLst/>
                        </a:rPr>
                        <a:t>No additional academic or concurrent support required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05530069"/>
                  </a:ext>
                </a:extLst>
              </a:tr>
              <a:tr h="1372433">
                <a:tc>
                  <a:txBody>
                    <a:bodyPr/>
                    <a:lstStyle/>
                    <a:p>
                      <a:pPr marL="0" marR="0" fontAlgn="base">
                        <a:spcBef>
                          <a:spcPts val="0"/>
                        </a:spcBef>
                        <a:spcAft>
                          <a:spcPts val="0"/>
                        </a:spcAft>
                      </a:pPr>
                      <a:r>
                        <a:rPr lang="en-US" sz="2400" dirty="0">
                          <a:effectLst/>
                        </a:rPr>
                        <a:t>HSGPA from 2.3 to 2.9</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48%</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17%</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Statistics/Liberal Arts Mathematics</a:t>
                      </a:r>
                    </a:p>
                    <a:p>
                      <a:pPr marL="0" marR="0" fontAlgn="base">
                        <a:spcBef>
                          <a:spcPts val="0"/>
                        </a:spcBef>
                        <a:spcAft>
                          <a:spcPts val="0"/>
                        </a:spcAft>
                      </a:pPr>
                      <a:r>
                        <a:rPr lang="en-US" sz="2400" dirty="0">
                          <a:effectLst/>
                        </a:rPr>
                        <a:t>Additional academic and concurrent support recommended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8797999"/>
                  </a:ext>
                </a:extLst>
              </a:tr>
              <a:tr h="1715541">
                <a:tc>
                  <a:txBody>
                    <a:bodyPr/>
                    <a:lstStyle/>
                    <a:p>
                      <a:pPr marL="0" marR="0" fontAlgn="base">
                        <a:spcBef>
                          <a:spcPts val="0"/>
                        </a:spcBef>
                        <a:spcAft>
                          <a:spcPts val="0"/>
                        </a:spcAft>
                      </a:pPr>
                      <a:r>
                        <a:rPr lang="en-US" sz="2400" dirty="0">
                          <a:effectLst/>
                        </a:rPr>
                        <a:t>HSGPA &lt; 2.3</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29%</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8%</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Statistics/Liberal Arts Mathematics</a:t>
                      </a:r>
                    </a:p>
                    <a:p>
                      <a:pPr marL="0" marR="0" fontAlgn="base">
                        <a:spcBef>
                          <a:spcPts val="0"/>
                        </a:spcBef>
                        <a:spcAft>
                          <a:spcPts val="0"/>
                        </a:spcAft>
                      </a:pPr>
                      <a:r>
                        <a:rPr lang="en-US" sz="2400" dirty="0">
                          <a:effectLst/>
                        </a:rPr>
                        <a:t>Additional academic and concurrent support strongly recommended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962080721"/>
                  </a:ext>
                </a:extLst>
              </a:tr>
            </a:tbl>
          </a:graphicData>
        </a:graphic>
      </p:graphicFrame>
    </p:spTree>
    <p:extLst>
      <p:ext uri="{BB962C8B-B14F-4D97-AF65-F5344CB8AC3E}">
        <p14:creationId xmlns:p14="http://schemas.microsoft.com/office/powerpoint/2010/main" val="836997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3C7E22-9F0F-7349-B55B-43E66A0FD9B0}"/>
              </a:ext>
            </a:extLst>
          </p:cNvPr>
          <p:cNvSpPr>
            <a:spLocks noGrp="1"/>
          </p:cNvSpPr>
          <p:nvPr>
            <p:ph type="title"/>
          </p:nvPr>
        </p:nvSpPr>
        <p:spPr>
          <a:xfrm>
            <a:off x="1097280" y="286604"/>
            <a:ext cx="10058400" cy="928586"/>
          </a:xfrm>
        </p:spPr>
        <p:txBody>
          <a:bodyPr/>
          <a:lstStyle/>
          <a:p>
            <a:pPr algn="ctr"/>
            <a:r>
              <a:rPr lang="en-US" b="1" dirty="0">
                <a:solidFill>
                  <a:srgbClr val="0070C0"/>
                </a:solidFill>
                <a:latin typeface="Times New Roman" charset="0"/>
                <a:ea typeface="Times New Roman" charset="0"/>
                <a:cs typeface="Times New Roman" charset="0"/>
              </a:rPr>
              <a:t>Default Rules for BSTEM</a:t>
            </a:r>
            <a:endParaRPr lang="en-US" dirty="0"/>
          </a:p>
        </p:txBody>
      </p:sp>
      <p:graphicFrame>
        <p:nvGraphicFramePr>
          <p:cNvPr id="4" name="Content Placeholder 3">
            <a:extLst>
              <a:ext uri="{FF2B5EF4-FFF2-40B4-BE49-F238E27FC236}">
                <a16:creationId xmlns="" xmlns:a16="http://schemas.microsoft.com/office/drawing/2014/main" id="{607EB1BC-2DA8-8D4C-AA97-7A88CA4D4C58}"/>
              </a:ext>
            </a:extLst>
          </p:cNvPr>
          <p:cNvGraphicFramePr>
            <a:graphicFrameLocks noGrp="1"/>
          </p:cNvGraphicFramePr>
          <p:nvPr>
            <p:ph idx="1"/>
            <p:extLst>
              <p:ext uri="{D42A27DB-BD31-4B8C-83A1-F6EECF244321}">
                <p14:modId xmlns:p14="http://schemas.microsoft.com/office/powerpoint/2010/main" val="3849342826"/>
              </p:ext>
            </p:extLst>
          </p:nvPr>
        </p:nvGraphicFramePr>
        <p:xfrm>
          <a:off x="158496" y="1524000"/>
          <a:ext cx="11438894" cy="4937760"/>
        </p:xfrm>
        <a:graphic>
          <a:graphicData uri="http://schemas.openxmlformats.org/drawingml/2006/table">
            <a:tbl>
              <a:tblPr firstRow="1" firstCol="1" bandRow="1">
                <a:tableStyleId>{FABFCF23-3B69-468F-B69F-88F6DE6A72F2}</a:tableStyleId>
              </a:tblPr>
              <a:tblGrid>
                <a:gridCol w="6282944">
                  <a:extLst>
                    <a:ext uri="{9D8B030D-6E8A-4147-A177-3AD203B41FA5}">
                      <a16:colId xmlns="" xmlns:a16="http://schemas.microsoft.com/office/drawing/2014/main" val="2687352158"/>
                    </a:ext>
                  </a:extLst>
                </a:gridCol>
                <a:gridCol w="5155950">
                  <a:extLst>
                    <a:ext uri="{9D8B030D-6E8A-4147-A177-3AD203B41FA5}">
                      <a16:colId xmlns="" xmlns:a16="http://schemas.microsoft.com/office/drawing/2014/main" val="1731739544"/>
                    </a:ext>
                  </a:extLst>
                </a:gridCol>
              </a:tblGrid>
              <a:tr h="632252">
                <a:tc>
                  <a:txBody>
                    <a:bodyPr/>
                    <a:lstStyle/>
                    <a:p>
                      <a:pPr marL="0" marR="0" fontAlgn="base">
                        <a:spcBef>
                          <a:spcPts val="0"/>
                        </a:spcBef>
                        <a:spcAft>
                          <a:spcPts val="0"/>
                        </a:spcAft>
                      </a:pPr>
                      <a:r>
                        <a:rPr lang="en-US" sz="2200" dirty="0">
                          <a:effectLst/>
                        </a:rPr>
                        <a:t>High School Performance Metric BSTEM Mathematics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base">
                        <a:spcBef>
                          <a:spcPts val="0"/>
                        </a:spcBef>
                        <a:spcAft>
                          <a:spcPts val="0"/>
                        </a:spcAft>
                      </a:pPr>
                      <a:r>
                        <a:rPr lang="en-US" sz="2200">
                          <a:effectLst/>
                        </a:rPr>
                        <a:t>Recommended AB 705 Placement for BSTEM Mathematics </a:t>
                      </a:r>
                      <a:endParaRPr lang="en-US" sz="2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2993425679"/>
                  </a:ext>
                </a:extLst>
              </a:tr>
              <a:tr h="1580630">
                <a:tc>
                  <a:txBody>
                    <a:bodyPr/>
                    <a:lstStyle/>
                    <a:p>
                      <a:pPr marL="0" marR="0" fontAlgn="base">
                        <a:spcBef>
                          <a:spcPts val="0"/>
                        </a:spcBef>
                        <a:spcAft>
                          <a:spcPts val="0"/>
                        </a:spcAft>
                      </a:pPr>
                      <a:r>
                        <a:rPr lang="en-US" sz="2200" dirty="0">
                          <a:effectLst/>
                        </a:rPr>
                        <a:t>HSGPA ≥ 3.4 </a:t>
                      </a:r>
                    </a:p>
                    <a:p>
                      <a:pPr marL="0" marR="0" fontAlgn="base">
                        <a:spcBef>
                          <a:spcPts val="0"/>
                        </a:spcBef>
                        <a:spcAft>
                          <a:spcPts val="0"/>
                        </a:spcAft>
                      </a:pPr>
                      <a:r>
                        <a:rPr lang="en-US" sz="2200" dirty="0">
                          <a:effectLst/>
                        </a:rPr>
                        <a:t>or </a:t>
                      </a:r>
                    </a:p>
                    <a:p>
                      <a:pPr marL="0" marR="0" fontAlgn="base">
                        <a:spcBef>
                          <a:spcPts val="0"/>
                        </a:spcBef>
                        <a:spcAft>
                          <a:spcPts val="0"/>
                        </a:spcAft>
                      </a:pPr>
                      <a:r>
                        <a:rPr lang="en-US" sz="2200" dirty="0">
                          <a:effectLst/>
                        </a:rPr>
                        <a:t>HSGPA ≥ 2.6 AND HS Calculus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75%</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54%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base">
                        <a:spcBef>
                          <a:spcPts val="0"/>
                        </a:spcBef>
                        <a:spcAft>
                          <a:spcPts val="0"/>
                        </a:spcAft>
                      </a:pPr>
                      <a:r>
                        <a:rPr lang="en-US" sz="2200" dirty="0">
                          <a:effectLst/>
                        </a:rPr>
                        <a:t>Transfer-Level BSTEM Mathematics</a:t>
                      </a:r>
                    </a:p>
                    <a:p>
                      <a:pPr marL="0" marR="0" fontAlgn="base">
                        <a:spcBef>
                          <a:spcPts val="0"/>
                        </a:spcBef>
                        <a:spcAft>
                          <a:spcPts val="0"/>
                        </a:spcAft>
                      </a:pPr>
                      <a:r>
                        <a:rPr lang="en-US" sz="2200" dirty="0">
                          <a:effectLst/>
                        </a:rPr>
                        <a:t>No additional academic or concurrent support required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818660378"/>
                  </a:ext>
                </a:extLst>
              </a:tr>
              <a:tr h="1264504">
                <a:tc>
                  <a:txBody>
                    <a:bodyPr/>
                    <a:lstStyle/>
                    <a:p>
                      <a:pPr marL="0" marR="0" fontAlgn="base">
                        <a:spcBef>
                          <a:spcPts val="0"/>
                        </a:spcBef>
                        <a:spcAft>
                          <a:spcPts val="0"/>
                        </a:spcAft>
                      </a:pPr>
                      <a:r>
                        <a:rPr lang="en-US" sz="2200" dirty="0">
                          <a:effectLst/>
                        </a:rPr>
                        <a:t>HSGPA ≥2.6 and &lt; 3.4 or HS Precalculus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54%</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34%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r>
                        <a:rPr lang="en-US" sz="2200" dirty="0">
                          <a:effectLst/>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base">
                        <a:spcBef>
                          <a:spcPts val="0"/>
                        </a:spcBef>
                        <a:spcAft>
                          <a:spcPts val="0"/>
                        </a:spcAft>
                      </a:pPr>
                      <a:r>
                        <a:rPr lang="en-US" sz="2200" dirty="0">
                          <a:effectLst/>
                        </a:rPr>
                        <a:t>Transfer-Level BSTEM Mathematics</a:t>
                      </a:r>
                    </a:p>
                    <a:p>
                      <a:pPr marL="0" marR="0" fontAlgn="base">
                        <a:spcBef>
                          <a:spcPts val="0"/>
                        </a:spcBef>
                        <a:spcAft>
                          <a:spcPts val="0"/>
                        </a:spcAft>
                      </a:pPr>
                      <a:r>
                        <a:rPr lang="en-US" sz="2200" dirty="0">
                          <a:effectLst/>
                        </a:rPr>
                        <a:t>Additional academic and concurrent support recommended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3267804701"/>
                  </a:ext>
                </a:extLst>
              </a:tr>
              <a:tr h="1264504">
                <a:tc>
                  <a:txBody>
                    <a:bodyPr/>
                    <a:lstStyle/>
                    <a:p>
                      <a:pPr marL="0" marR="0" fontAlgn="base">
                        <a:spcBef>
                          <a:spcPts val="0"/>
                        </a:spcBef>
                        <a:spcAft>
                          <a:spcPts val="0"/>
                        </a:spcAft>
                      </a:pPr>
                      <a:r>
                        <a:rPr lang="en-US" sz="2200" dirty="0">
                          <a:effectLst/>
                        </a:rPr>
                        <a:t>HSGPA ≤ 2.6 and no Precalculus</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kumimoji="0" lang="en-US" sz="2400" b="1" i="0" u="none" strike="noStrike" kern="1200" cap="none" spc="0" normalizeH="0" baseline="0" noProof="0" dirty="0">
                          <a:ln>
                            <a:noFill/>
                          </a:ln>
                          <a:solidFill>
                            <a:prstClr val="black"/>
                          </a:solidFill>
                          <a:effectLst/>
                          <a:uLnTx/>
                          <a:uFillTx/>
                          <a:latin typeface="+mn-lt"/>
                          <a:ea typeface="+mn-ea"/>
                          <a:cs typeface="+mn-cs"/>
                        </a:rPr>
                        <a:t>28%</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13% </a:t>
                      </a:r>
                      <a:endParaRPr kumimoji="0" lang="en-US" sz="2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fontAlgn="base">
                        <a:spcBef>
                          <a:spcPts val="0"/>
                        </a:spcBef>
                        <a:spcAft>
                          <a:spcPts val="0"/>
                        </a:spcAft>
                      </a:pP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fontAlgn="base">
                        <a:spcBef>
                          <a:spcPts val="0"/>
                        </a:spcBef>
                        <a:spcAft>
                          <a:spcPts val="0"/>
                        </a:spcAft>
                      </a:pPr>
                      <a:r>
                        <a:rPr lang="en-US" sz="2200" dirty="0">
                          <a:effectLst/>
                        </a:rPr>
                        <a:t>Transfer-Level BSTEM Mathematics</a:t>
                      </a:r>
                    </a:p>
                    <a:p>
                      <a:pPr marL="0" marR="0" fontAlgn="base">
                        <a:spcBef>
                          <a:spcPts val="0"/>
                        </a:spcBef>
                        <a:spcAft>
                          <a:spcPts val="0"/>
                        </a:spcAft>
                      </a:pPr>
                      <a:r>
                        <a:rPr lang="en-US" sz="2200" dirty="0">
                          <a:effectLst/>
                        </a:rPr>
                        <a:t>Additional academic and concurrent support strongly recommended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 xmlns:a16="http://schemas.microsoft.com/office/drawing/2014/main" val="1408696640"/>
                  </a:ext>
                </a:extLst>
              </a:tr>
            </a:tbl>
          </a:graphicData>
        </a:graphic>
      </p:graphicFrame>
    </p:spTree>
    <p:extLst>
      <p:ext uri="{BB962C8B-B14F-4D97-AF65-F5344CB8AC3E}">
        <p14:creationId xmlns:p14="http://schemas.microsoft.com/office/powerpoint/2010/main" val="25109781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A3218E-470D-F44A-B546-5404CC1287E9}"/>
              </a:ext>
            </a:extLst>
          </p:cNvPr>
          <p:cNvSpPr>
            <a:spLocks noGrp="1"/>
          </p:cNvSpPr>
          <p:nvPr>
            <p:ph type="title"/>
          </p:nvPr>
        </p:nvSpPr>
        <p:spPr/>
        <p:txBody>
          <a:bodyPr/>
          <a:lstStyle/>
          <a:p>
            <a:pPr algn="ctr"/>
            <a:r>
              <a:rPr lang="en-US" b="1" dirty="0">
                <a:solidFill>
                  <a:srgbClr val="0070C0"/>
                </a:solidFill>
                <a:latin typeface="Times New Roman" charset="0"/>
                <a:ea typeface="Times New Roman" charset="0"/>
                <a:cs typeface="Times New Roman" charset="0"/>
              </a:rPr>
              <a:t>Requiring Credit Corequisites</a:t>
            </a:r>
            <a:endParaRPr lang="en-US" dirty="0"/>
          </a:p>
        </p:txBody>
      </p:sp>
      <p:sp>
        <p:nvSpPr>
          <p:cNvPr id="3" name="Content Placeholder 2">
            <a:extLst>
              <a:ext uri="{FF2B5EF4-FFF2-40B4-BE49-F238E27FC236}">
                <a16:creationId xmlns="" xmlns:a16="http://schemas.microsoft.com/office/drawing/2014/main" id="{D7CCEC0D-90DF-E647-BF86-9EC66E3B7479}"/>
              </a:ext>
            </a:extLst>
          </p:cNvPr>
          <p:cNvSpPr>
            <a:spLocks noGrp="1"/>
          </p:cNvSpPr>
          <p:nvPr>
            <p:ph idx="1"/>
          </p:nvPr>
        </p:nvSpPr>
        <p:spPr/>
        <p:txBody>
          <a:bodyPr>
            <a:normAutofit/>
          </a:bodyPr>
          <a:lstStyle/>
          <a:p>
            <a:r>
              <a:rPr lang="en-US" dirty="0"/>
              <a:t>Many colleges are considering corequisite lab or lecture courses to provide additional support for students.</a:t>
            </a:r>
          </a:p>
          <a:p>
            <a:r>
              <a:rPr lang="en-US" dirty="0"/>
              <a:t>Can these courses be required? The simple answer is yes, but colleges requiring these courses must follow the requirements in §55003 of Title 5.</a:t>
            </a:r>
          </a:p>
          <a:p>
            <a:pPr lvl="1"/>
            <a:r>
              <a:rPr lang="en-US" dirty="0"/>
              <a:t>(d)(3) the corequisite course will assure, consistent with section 55002, that a student acquires the necessary skills, concepts, and/or information, such that a student who has not enrolled in the corequisite is </a:t>
            </a:r>
            <a:r>
              <a:rPr lang="en-US" b="1" dirty="0"/>
              <a:t>highly unlikely to receive a satisfactory grade </a:t>
            </a:r>
            <a:r>
              <a:rPr lang="en-US" dirty="0"/>
              <a:t>in the course or program for which the corequisite is being established; </a:t>
            </a:r>
          </a:p>
          <a:p>
            <a:pPr lvl="1"/>
            <a:r>
              <a:rPr lang="en-US" dirty="0"/>
              <a:t>(m) Whenever a corequisite course is established, sufficient sections shall be offered to reasonably accommodate all students who are required to take the corequisite. </a:t>
            </a:r>
            <a:r>
              <a:rPr lang="en-US" b="1" dirty="0"/>
              <a:t>A corequisite shall be waived as to any student for whom space in the corequisite course is not available.</a:t>
            </a:r>
          </a:p>
          <a:p>
            <a:pPr lvl="1"/>
            <a:endParaRPr lang="en-US" dirty="0"/>
          </a:p>
        </p:txBody>
      </p:sp>
    </p:spTree>
    <p:extLst>
      <p:ext uri="{BB962C8B-B14F-4D97-AF65-F5344CB8AC3E}">
        <p14:creationId xmlns:p14="http://schemas.microsoft.com/office/powerpoint/2010/main" val="895596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82BB1F-E241-9540-AE5D-6F4209140609}"/>
              </a:ext>
            </a:extLst>
          </p:cNvPr>
          <p:cNvSpPr>
            <a:spLocks noGrp="1"/>
          </p:cNvSpPr>
          <p:nvPr>
            <p:ph type="title"/>
          </p:nvPr>
        </p:nvSpPr>
        <p:spPr/>
        <p:txBody>
          <a:bodyPr/>
          <a:lstStyle/>
          <a:p>
            <a:pPr algn="ctr"/>
            <a:r>
              <a:rPr lang="en-US" b="1" dirty="0">
                <a:solidFill>
                  <a:srgbClr val="0070C0"/>
                </a:solidFill>
                <a:latin typeface="Times New Roman" charset="0"/>
                <a:ea typeface="Times New Roman" charset="0"/>
                <a:cs typeface="Times New Roman" charset="0"/>
              </a:rPr>
              <a:t>Measures Other Than HS Performance Data</a:t>
            </a:r>
            <a:endParaRPr lang="en-US" dirty="0"/>
          </a:p>
        </p:txBody>
      </p:sp>
      <p:sp>
        <p:nvSpPr>
          <p:cNvPr id="3" name="Content Placeholder 2">
            <a:extLst>
              <a:ext uri="{FF2B5EF4-FFF2-40B4-BE49-F238E27FC236}">
                <a16:creationId xmlns="" xmlns:a16="http://schemas.microsoft.com/office/drawing/2014/main" id="{83576147-6967-0A4B-8337-AA332E483B86}"/>
              </a:ext>
            </a:extLst>
          </p:cNvPr>
          <p:cNvSpPr>
            <a:spLocks noGrp="1"/>
          </p:cNvSpPr>
          <p:nvPr>
            <p:ph idx="1"/>
          </p:nvPr>
        </p:nvSpPr>
        <p:spPr/>
        <p:txBody>
          <a:bodyPr/>
          <a:lstStyle/>
          <a:p>
            <a:r>
              <a:rPr lang="en-US" dirty="0"/>
              <a:t>If HS performance data are not available (either official or self reported), colleges are allowed to use guided self placement under AB 705.</a:t>
            </a:r>
          </a:p>
          <a:p>
            <a:r>
              <a:rPr lang="en-US" dirty="0"/>
              <a:t>In the past, colleges were able to develop other multiple measures that could be used to place students, but that is no longer the case.</a:t>
            </a:r>
          </a:p>
          <a:p>
            <a:r>
              <a:rPr lang="en-US" dirty="0"/>
              <a:t>Once AB 705 has been fully implemented (Fall 2019 for English and math, Fall 2020 for ESL), colleges will only be able to use assessment measures that have been approved by the Board of Governors.</a:t>
            </a:r>
          </a:p>
        </p:txBody>
      </p:sp>
    </p:spTree>
    <p:extLst>
      <p:ext uri="{BB962C8B-B14F-4D97-AF65-F5344CB8AC3E}">
        <p14:creationId xmlns:p14="http://schemas.microsoft.com/office/powerpoint/2010/main" val="3480064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solidFill>
                  <a:srgbClr val="0070C0"/>
                </a:solidFill>
                <a:latin typeface="Times New Roman" charset="0"/>
                <a:ea typeface="Times New Roman" charset="0"/>
                <a:cs typeface="Times New Roman" charset="0"/>
              </a:rPr>
              <a:t>ESL</a:t>
            </a:r>
          </a:p>
        </p:txBody>
      </p:sp>
      <p:sp>
        <p:nvSpPr>
          <p:cNvPr id="3" name="Content Placeholder 2"/>
          <p:cNvSpPr>
            <a:spLocks noGrp="1"/>
          </p:cNvSpPr>
          <p:nvPr>
            <p:ph idx="1"/>
          </p:nvPr>
        </p:nvSpPr>
        <p:spPr>
          <a:xfrm>
            <a:off x="389164" y="1498288"/>
            <a:ext cx="11413672" cy="5207312"/>
          </a:xfrm>
        </p:spPr>
        <p:txBody>
          <a:bodyPr>
            <a:normAutofit/>
          </a:bodyPr>
          <a:lstStyle/>
          <a:p>
            <a:pPr>
              <a:lnSpc>
                <a:spcPct val="110000"/>
              </a:lnSpc>
              <a:spcBef>
                <a:spcPts val="600"/>
              </a:spcBef>
              <a:buClr>
                <a:srgbClr val="0070C0"/>
              </a:buClr>
              <a:buFont typeface="Arial" panose="020B0604020202020204" pitchFamily="34" charset="0"/>
              <a:buChar char="•"/>
            </a:pPr>
            <a:r>
              <a:rPr lang="en-US" dirty="0">
                <a:ea typeface="Times New Roman" charset="0"/>
                <a:cs typeface="Times New Roman" panose="02020603050405020304" pitchFamily="18" charset="0"/>
              </a:rPr>
              <a:t>Colleges are expected to maximize the likelihood that credit ESL students complete transfer level coursework in English (could be an ESL course equivalent to freshmen composition) in three years.</a:t>
            </a:r>
          </a:p>
          <a:p>
            <a:pPr>
              <a:lnSpc>
                <a:spcPct val="110000"/>
              </a:lnSpc>
              <a:spcBef>
                <a:spcPts val="600"/>
              </a:spcBef>
              <a:buClr>
                <a:srgbClr val="0070C0"/>
              </a:buClr>
              <a:buFont typeface="Arial" panose="020B0604020202020204" pitchFamily="34" charset="0"/>
              <a:buChar char="•"/>
            </a:pPr>
            <a:r>
              <a:rPr lang="en-US" dirty="0">
                <a:ea typeface="Times New Roman" charset="0"/>
                <a:cs typeface="Times New Roman" panose="02020603050405020304" pitchFamily="18" charset="0"/>
              </a:rPr>
              <a:t>Placement models based on high school performance data have had mixed results.</a:t>
            </a:r>
          </a:p>
          <a:p>
            <a:pPr>
              <a:lnSpc>
                <a:spcPct val="110000"/>
              </a:lnSpc>
              <a:spcBef>
                <a:spcPts val="600"/>
              </a:spcBef>
              <a:buClr>
                <a:srgbClr val="0070C0"/>
              </a:buClr>
              <a:buFont typeface="Arial" panose="020B0604020202020204" pitchFamily="34" charset="0"/>
              <a:buChar char="•"/>
            </a:pPr>
            <a:r>
              <a:rPr lang="en-US" dirty="0">
                <a:ea typeface="Times New Roman" charset="0"/>
                <a:cs typeface="Times New Roman" panose="02020603050405020304" pitchFamily="18" charset="0"/>
              </a:rPr>
              <a:t>A workgroup is meeting to develop tools for placement into credit ESL courses and develop strategies colleges could explore to decrease the time it takes for students to complete ESL sequences.</a:t>
            </a:r>
          </a:p>
          <a:p>
            <a:pPr>
              <a:lnSpc>
                <a:spcPct val="110000"/>
              </a:lnSpc>
              <a:spcBef>
                <a:spcPts val="600"/>
              </a:spcBef>
              <a:buClr>
                <a:srgbClr val="0070C0"/>
              </a:buClr>
              <a:buFont typeface="Arial" panose="020B0604020202020204" pitchFamily="34" charset="0"/>
              <a:buChar char="•"/>
            </a:pPr>
            <a:r>
              <a:rPr lang="en-US" dirty="0">
                <a:ea typeface="Times New Roman" charset="0"/>
                <a:cs typeface="Times New Roman" panose="02020603050405020304" pitchFamily="18" charset="0"/>
              </a:rPr>
              <a:t>Full implementation for ESL is required by Fall 2020.</a:t>
            </a:r>
          </a:p>
          <a:p>
            <a:pPr>
              <a:lnSpc>
                <a:spcPct val="110000"/>
              </a:lnSpc>
              <a:spcBef>
                <a:spcPts val="600"/>
              </a:spcBef>
              <a:buClr>
                <a:srgbClr val="0070C0"/>
              </a:buClr>
              <a:buFont typeface="Arial" panose="020B0604020202020204" pitchFamily="34" charset="0"/>
              <a:buChar char="•"/>
            </a:pPr>
            <a:r>
              <a:rPr lang="en-US" dirty="0">
                <a:ea typeface="Times New Roman" charset="0"/>
                <a:cs typeface="Times New Roman" panose="02020603050405020304" pitchFamily="18" charset="0"/>
              </a:rPr>
              <a:t>The Chancellor’s Office plans to release initial guidance for ESL by Fall 2018</a:t>
            </a:r>
          </a:p>
        </p:txBody>
      </p:sp>
    </p:spTree>
    <p:extLst>
      <p:ext uri="{BB962C8B-B14F-4D97-AF65-F5344CB8AC3E}">
        <p14:creationId xmlns:p14="http://schemas.microsoft.com/office/powerpoint/2010/main" val="811128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AA8F24-1030-9D45-8059-21622EE0D317}"/>
              </a:ext>
            </a:extLst>
          </p:cNvPr>
          <p:cNvSpPr>
            <a:spLocks noGrp="1"/>
          </p:cNvSpPr>
          <p:nvPr>
            <p:ph type="title"/>
          </p:nvPr>
        </p:nvSpPr>
        <p:spPr/>
        <p:txBody>
          <a:bodyPr/>
          <a:lstStyle/>
          <a:p>
            <a:pPr algn="ctr"/>
            <a:r>
              <a:rPr lang="en-US" b="1" dirty="0">
                <a:solidFill>
                  <a:srgbClr val="0070C0"/>
                </a:solidFill>
                <a:latin typeface="Times New Roman" charset="0"/>
                <a:ea typeface="Times New Roman" charset="0"/>
                <a:cs typeface="Times New Roman" charset="0"/>
              </a:rPr>
              <a:t>Reading</a:t>
            </a:r>
            <a:endParaRPr lang="en-US" dirty="0"/>
          </a:p>
        </p:txBody>
      </p:sp>
      <p:sp>
        <p:nvSpPr>
          <p:cNvPr id="3" name="Content Placeholder 2">
            <a:extLst>
              <a:ext uri="{FF2B5EF4-FFF2-40B4-BE49-F238E27FC236}">
                <a16:creationId xmlns="" xmlns:a16="http://schemas.microsoft.com/office/drawing/2014/main" id="{C45CCAC1-6162-774F-A876-F8136FA06A9A}"/>
              </a:ext>
            </a:extLst>
          </p:cNvPr>
          <p:cNvSpPr>
            <a:spLocks noGrp="1"/>
          </p:cNvSpPr>
          <p:nvPr>
            <p:ph idx="1"/>
          </p:nvPr>
        </p:nvSpPr>
        <p:spPr/>
        <p:txBody>
          <a:bodyPr/>
          <a:lstStyle/>
          <a:p>
            <a:r>
              <a:rPr lang="en-US" dirty="0"/>
              <a:t>For colleges that have separate reading and writing courses, there have been many questions about placement for reading under AB 705. </a:t>
            </a:r>
          </a:p>
          <a:p>
            <a:r>
              <a:rPr lang="en-US" dirty="0"/>
              <a:t>Colleges cannot place students into a basic skills reading course unless it increases the likelihood that they will complete transfer level English within one year.</a:t>
            </a:r>
          </a:p>
          <a:p>
            <a:r>
              <a:rPr lang="en-US" dirty="0"/>
              <a:t>Colleges may choose to create corequisite reading courses that could be included in their placement models. For example, a college could require some students to enroll in a reading corequisite to take college composition, as long as it increases the student’s likelihood of success and the student is highly unlikely to succeed to in the transfer-level course without it. </a:t>
            </a:r>
          </a:p>
        </p:txBody>
      </p:sp>
    </p:spTree>
    <p:extLst>
      <p:ext uri="{BB962C8B-B14F-4D97-AF65-F5344CB8AC3E}">
        <p14:creationId xmlns:p14="http://schemas.microsoft.com/office/powerpoint/2010/main" val="14474503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38D297-4A95-704F-984D-26DC24F3A121}"/>
              </a:ext>
            </a:extLst>
          </p:cNvPr>
          <p:cNvSpPr>
            <a:spLocks noGrp="1"/>
          </p:cNvSpPr>
          <p:nvPr>
            <p:ph type="title"/>
          </p:nvPr>
        </p:nvSpPr>
        <p:spPr/>
        <p:txBody>
          <a:bodyPr/>
          <a:lstStyle/>
          <a:p>
            <a:pPr algn="ctr"/>
            <a:r>
              <a:rPr lang="en-US" b="1" dirty="0">
                <a:solidFill>
                  <a:srgbClr val="0070C0"/>
                </a:solidFill>
                <a:latin typeface="Times New Roman" charset="0"/>
                <a:ea typeface="Times New Roman" charset="0"/>
                <a:cs typeface="Times New Roman" charset="0"/>
              </a:rPr>
              <a:t>Chemistry</a:t>
            </a:r>
            <a:endParaRPr lang="en-US" dirty="0"/>
          </a:p>
        </p:txBody>
      </p:sp>
      <p:sp>
        <p:nvSpPr>
          <p:cNvPr id="3" name="Content Placeholder 2">
            <a:extLst>
              <a:ext uri="{FF2B5EF4-FFF2-40B4-BE49-F238E27FC236}">
                <a16:creationId xmlns="" xmlns:a16="http://schemas.microsoft.com/office/drawing/2014/main" id="{77655E69-571A-9C47-AB54-B52F25ECCFA2}"/>
              </a:ext>
            </a:extLst>
          </p:cNvPr>
          <p:cNvSpPr>
            <a:spLocks noGrp="1"/>
          </p:cNvSpPr>
          <p:nvPr>
            <p:ph idx="1"/>
          </p:nvPr>
        </p:nvSpPr>
        <p:spPr/>
        <p:txBody>
          <a:bodyPr/>
          <a:lstStyle/>
          <a:p>
            <a:r>
              <a:rPr lang="en-US" dirty="0"/>
              <a:t>Most colleges have a prerequisite on General Chemistry of Prep Chem or a high enough score on a placement test.</a:t>
            </a:r>
          </a:p>
          <a:p>
            <a:r>
              <a:rPr lang="en-US" dirty="0"/>
              <a:t>Currently there are approved chemistry placement tests on the list of approved tests from the Chancellor’s Office, but those approvals are only for up to six years.</a:t>
            </a:r>
          </a:p>
          <a:p>
            <a:r>
              <a:rPr lang="en-US" dirty="0"/>
              <a:t>The Chancellor’s Office has not indicated whether they will continue to review and approve these tests, which could require colleges to stop using them.</a:t>
            </a:r>
          </a:p>
          <a:p>
            <a:r>
              <a:rPr lang="en-US" dirty="0"/>
              <a:t>Colleges have the ability to waive the prerequisite based on performance in high school chemistry and colleges may need to explore this option if placement tests are no longer available.</a:t>
            </a:r>
          </a:p>
          <a:p>
            <a:r>
              <a:rPr lang="en-US" dirty="0"/>
              <a:t>Colleges could also use credit by exam to give credit for the Prep Chem course, allowing students to enroll in General Chemistry.</a:t>
            </a:r>
          </a:p>
        </p:txBody>
      </p:sp>
    </p:spTree>
    <p:extLst>
      <p:ext uri="{BB962C8B-B14F-4D97-AF65-F5344CB8AC3E}">
        <p14:creationId xmlns:p14="http://schemas.microsoft.com/office/powerpoint/2010/main" val="2352044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Accreditation</a:t>
            </a:r>
            <a:endParaRPr lang="en-US" dirty="0"/>
          </a:p>
        </p:txBody>
      </p:sp>
    </p:spTree>
    <p:extLst>
      <p:ext uri="{BB962C8B-B14F-4D97-AF65-F5344CB8AC3E}">
        <p14:creationId xmlns:p14="http://schemas.microsoft.com/office/powerpoint/2010/main" val="426295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28700" y="1454742"/>
            <a:ext cx="10220325" cy="4216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chemeClr val="bg1"/>
                </a:solidFill>
              </a:ln>
              <a:solidFill>
                <a:schemeClr val="bg1"/>
              </a:solidFill>
            </a:endParaRPr>
          </a:p>
        </p:txBody>
      </p:sp>
      <p:sp>
        <p:nvSpPr>
          <p:cNvPr id="4" name="object 4"/>
          <p:cNvSpPr txBox="1"/>
          <p:nvPr/>
        </p:nvSpPr>
        <p:spPr>
          <a:xfrm>
            <a:off x="608732" y="5629854"/>
            <a:ext cx="2386978" cy="553998"/>
          </a:xfrm>
          <a:prstGeom prst="rect">
            <a:avLst/>
          </a:prstGeom>
        </p:spPr>
        <p:txBody>
          <a:bodyPr vert="horz" wrap="square" lIns="0" tIns="0" rIns="0" bIns="0" rtlCol="0">
            <a:spAutoFit/>
          </a:bodyPr>
          <a:lstStyle/>
          <a:p>
            <a:pPr marL="12700" marR="5080" algn="ctr"/>
            <a:r>
              <a:rPr sz="1200" b="1" spc="-10" dirty="0">
                <a:latin typeface="Rockwell"/>
                <a:cs typeface="Rockwell"/>
              </a:rPr>
              <a:t>C</a:t>
            </a:r>
            <a:r>
              <a:rPr sz="1200" b="1" spc="10" dirty="0">
                <a:latin typeface="Rockwell"/>
                <a:cs typeface="Rockwell"/>
              </a:rPr>
              <a:t>r</a:t>
            </a:r>
            <a:r>
              <a:rPr sz="1200" b="1" spc="5" dirty="0">
                <a:latin typeface="Rockwell"/>
                <a:cs typeface="Rockwell"/>
              </a:rPr>
              <a:t>e</a:t>
            </a:r>
            <a:r>
              <a:rPr sz="1200" b="1" dirty="0">
                <a:latin typeface="Rockwell"/>
                <a:cs typeface="Rockwell"/>
              </a:rPr>
              <a:t>ate</a:t>
            </a:r>
            <a:r>
              <a:rPr sz="1200" b="1" spc="-30" dirty="0">
                <a:latin typeface="Rockwell"/>
                <a:cs typeface="Rockwell"/>
              </a:rPr>
              <a:t> </a:t>
            </a:r>
            <a:r>
              <a:rPr sz="1200" b="1" spc="-10" dirty="0">
                <a:latin typeface="Rockwell"/>
                <a:cs typeface="Rockwell"/>
              </a:rPr>
              <a:t>Cl</a:t>
            </a:r>
            <a:r>
              <a:rPr sz="1200" b="1" spc="5" dirty="0">
                <a:latin typeface="Rockwell"/>
                <a:cs typeface="Rockwell"/>
              </a:rPr>
              <a:t>e</a:t>
            </a:r>
            <a:r>
              <a:rPr sz="1200" b="1" dirty="0">
                <a:latin typeface="Rockwell"/>
                <a:cs typeface="Rockwell"/>
              </a:rPr>
              <a:t>ar </a:t>
            </a:r>
            <a:r>
              <a:rPr sz="1200" b="1" spc="-10" dirty="0">
                <a:latin typeface="Rockwell"/>
                <a:cs typeface="Rockwell"/>
              </a:rPr>
              <a:t>C</a:t>
            </a:r>
            <a:r>
              <a:rPr sz="1200" b="1" spc="5" dirty="0">
                <a:latin typeface="Rockwell"/>
                <a:cs typeface="Rockwell"/>
              </a:rPr>
              <a:t>u</a:t>
            </a:r>
            <a:r>
              <a:rPr sz="1200" b="1" spc="10" dirty="0">
                <a:latin typeface="Rockwell"/>
                <a:cs typeface="Rockwell"/>
              </a:rPr>
              <a:t>rr</a:t>
            </a:r>
            <a:r>
              <a:rPr sz="1200" b="1" spc="-10" dirty="0">
                <a:latin typeface="Rockwell"/>
                <a:cs typeface="Rockwell"/>
              </a:rPr>
              <a:t>i</a:t>
            </a:r>
            <a:r>
              <a:rPr sz="1200" b="1" dirty="0">
                <a:latin typeface="Rockwell"/>
                <a:cs typeface="Rockwell"/>
              </a:rPr>
              <a:t>c</a:t>
            </a:r>
            <a:r>
              <a:rPr sz="1200" b="1" spc="10" dirty="0">
                <a:latin typeface="Rockwell"/>
                <a:cs typeface="Rockwell"/>
              </a:rPr>
              <a:t>u</a:t>
            </a:r>
            <a:r>
              <a:rPr sz="1200" b="1" spc="-10" dirty="0">
                <a:latin typeface="Rockwell"/>
                <a:cs typeface="Rockwell"/>
              </a:rPr>
              <a:t>l</a:t>
            </a:r>
            <a:r>
              <a:rPr sz="1200" b="1" dirty="0">
                <a:latin typeface="Rockwell"/>
                <a:cs typeface="Rockwell"/>
              </a:rPr>
              <a:t>ar </a:t>
            </a:r>
            <a:r>
              <a:rPr sz="1200" b="1" spc="5" dirty="0">
                <a:latin typeface="Rockwell"/>
                <a:cs typeface="Rockwell"/>
              </a:rPr>
              <a:t>P</a:t>
            </a:r>
            <a:r>
              <a:rPr sz="1200" b="1" dirty="0">
                <a:latin typeface="Rockwell"/>
                <a:cs typeface="Rockwell"/>
              </a:rPr>
              <a:t>at</a:t>
            </a:r>
            <a:r>
              <a:rPr sz="1200" b="1" spc="5" dirty="0">
                <a:latin typeface="Rockwell"/>
                <a:cs typeface="Rockwell"/>
              </a:rPr>
              <a:t>h</a:t>
            </a:r>
            <a:r>
              <a:rPr sz="1200" b="1" spc="-10" dirty="0">
                <a:latin typeface="Rockwell"/>
                <a:cs typeface="Rockwell"/>
              </a:rPr>
              <a:t>w</a:t>
            </a:r>
            <a:r>
              <a:rPr sz="1200" b="1" dirty="0">
                <a:latin typeface="Rockwell"/>
                <a:cs typeface="Rockwell"/>
              </a:rPr>
              <a:t>a</a:t>
            </a:r>
            <a:r>
              <a:rPr sz="1200" b="1" spc="10" dirty="0">
                <a:latin typeface="Rockwell"/>
                <a:cs typeface="Rockwell"/>
              </a:rPr>
              <a:t>y</a:t>
            </a:r>
            <a:r>
              <a:rPr sz="1200" b="1" dirty="0">
                <a:latin typeface="Rockwell"/>
                <a:cs typeface="Rockwell"/>
              </a:rPr>
              <a:t>s</a:t>
            </a:r>
            <a:r>
              <a:rPr sz="1200" b="1" spc="-35" dirty="0">
                <a:latin typeface="Rockwell"/>
                <a:cs typeface="Rockwell"/>
              </a:rPr>
              <a:t> </a:t>
            </a:r>
            <a:r>
              <a:rPr sz="1200" b="1" dirty="0">
                <a:latin typeface="Rockwell"/>
                <a:cs typeface="Rockwell"/>
              </a:rPr>
              <a:t>to Emplo</a:t>
            </a:r>
            <a:r>
              <a:rPr sz="1200" b="1" spc="5" dirty="0">
                <a:latin typeface="Rockwell"/>
                <a:cs typeface="Rockwell"/>
              </a:rPr>
              <a:t>y</a:t>
            </a:r>
            <a:r>
              <a:rPr sz="1200" b="1" dirty="0">
                <a:latin typeface="Rockwell"/>
                <a:cs typeface="Rockwell"/>
              </a:rPr>
              <a:t>m</a:t>
            </a:r>
            <a:r>
              <a:rPr sz="1200" b="1" spc="5" dirty="0">
                <a:latin typeface="Rockwell"/>
                <a:cs typeface="Rockwell"/>
              </a:rPr>
              <a:t>en</a:t>
            </a:r>
            <a:r>
              <a:rPr sz="1200" b="1" spc="-5" dirty="0">
                <a:latin typeface="Rockwell"/>
                <a:cs typeface="Rockwell"/>
              </a:rPr>
              <a:t>t </a:t>
            </a:r>
            <a:r>
              <a:rPr sz="1200" b="1" dirty="0">
                <a:latin typeface="Rockwell"/>
                <a:cs typeface="Rockwell"/>
              </a:rPr>
              <a:t>a</a:t>
            </a:r>
            <a:r>
              <a:rPr sz="1200" b="1" spc="5" dirty="0">
                <a:latin typeface="Rockwell"/>
                <a:cs typeface="Rockwell"/>
              </a:rPr>
              <a:t>n</a:t>
            </a:r>
            <a:r>
              <a:rPr sz="1200" b="1" dirty="0">
                <a:latin typeface="Rockwell"/>
                <a:cs typeface="Rockwell"/>
              </a:rPr>
              <a:t>d</a:t>
            </a:r>
            <a:r>
              <a:rPr sz="1200" b="1" spc="-15" dirty="0">
                <a:latin typeface="Rockwell"/>
                <a:cs typeface="Rockwell"/>
              </a:rPr>
              <a:t> </a:t>
            </a:r>
            <a:r>
              <a:rPr sz="1200" b="1" dirty="0">
                <a:latin typeface="Rockwell"/>
                <a:cs typeface="Rockwell"/>
              </a:rPr>
              <a:t>F</a:t>
            </a:r>
            <a:r>
              <a:rPr sz="1200" b="1" spc="5" dirty="0">
                <a:latin typeface="Rockwell"/>
                <a:cs typeface="Rockwell"/>
              </a:rPr>
              <a:t>u</a:t>
            </a:r>
            <a:r>
              <a:rPr sz="1200" b="1" spc="10" dirty="0">
                <a:latin typeface="Rockwell"/>
                <a:cs typeface="Rockwell"/>
              </a:rPr>
              <a:t>r</a:t>
            </a:r>
            <a:r>
              <a:rPr sz="1200" b="1" dirty="0">
                <a:latin typeface="Rockwell"/>
                <a:cs typeface="Rockwell"/>
              </a:rPr>
              <a:t>t</a:t>
            </a:r>
            <a:r>
              <a:rPr sz="1200" b="1" spc="5" dirty="0">
                <a:latin typeface="Rockwell"/>
                <a:cs typeface="Rockwell"/>
              </a:rPr>
              <a:t>he</a:t>
            </a:r>
            <a:r>
              <a:rPr sz="1200" b="1" dirty="0">
                <a:latin typeface="Rockwell"/>
                <a:cs typeface="Rockwell"/>
              </a:rPr>
              <a:t>r E</a:t>
            </a:r>
            <a:r>
              <a:rPr sz="1200" b="1" spc="-10" dirty="0">
                <a:latin typeface="Rockwell"/>
                <a:cs typeface="Rockwell"/>
              </a:rPr>
              <a:t>d</a:t>
            </a:r>
            <a:r>
              <a:rPr sz="1200" b="1" spc="5" dirty="0">
                <a:latin typeface="Rockwell"/>
                <a:cs typeface="Rockwell"/>
              </a:rPr>
              <a:t>u</a:t>
            </a:r>
            <a:r>
              <a:rPr sz="1200" b="1" dirty="0">
                <a:latin typeface="Rockwell"/>
                <a:cs typeface="Rockwell"/>
              </a:rPr>
              <a:t>c</a:t>
            </a:r>
            <a:r>
              <a:rPr sz="1200" b="1" spc="5" dirty="0">
                <a:latin typeface="Rockwell"/>
                <a:cs typeface="Rockwell"/>
              </a:rPr>
              <a:t>a</a:t>
            </a:r>
            <a:r>
              <a:rPr sz="1200" b="1" dirty="0">
                <a:latin typeface="Rockwell"/>
                <a:cs typeface="Rockwell"/>
              </a:rPr>
              <a:t>t</a:t>
            </a:r>
            <a:r>
              <a:rPr sz="1200" b="1" spc="-15" dirty="0">
                <a:latin typeface="Rockwell"/>
                <a:cs typeface="Rockwell"/>
              </a:rPr>
              <a:t>i</a:t>
            </a:r>
            <a:r>
              <a:rPr sz="1200" b="1" spc="5" dirty="0">
                <a:latin typeface="Rockwell"/>
                <a:cs typeface="Rockwell"/>
              </a:rPr>
              <a:t>o</a:t>
            </a:r>
            <a:r>
              <a:rPr sz="1200" b="1" dirty="0">
                <a:latin typeface="Rockwell"/>
                <a:cs typeface="Rockwell"/>
              </a:rPr>
              <a:t>n</a:t>
            </a:r>
          </a:p>
        </p:txBody>
      </p:sp>
      <p:sp>
        <p:nvSpPr>
          <p:cNvPr id="5" name="object 5"/>
          <p:cNvSpPr txBox="1"/>
          <p:nvPr/>
        </p:nvSpPr>
        <p:spPr>
          <a:xfrm>
            <a:off x="3597419" y="5729810"/>
            <a:ext cx="1974706" cy="369332"/>
          </a:xfrm>
          <a:prstGeom prst="rect">
            <a:avLst/>
          </a:prstGeom>
        </p:spPr>
        <p:txBody>
          <a:bodyPr vert="horz" wrap="square" lIns="0" tIns="0" rIns="0" bIns="0" rtlCol="0">
            <a:spAutoFit/>
          </a:bodyPr>
          <a:lstStyle/>
          <a:p>
            <a:pPr marL="12700" marR="5080" algn="ctr"/>
            <a:r>
              <a:rPr sz="1200" b="1" dirty="0">
                <a:latin typeface="Rockwell"/>
                <a:cs typeface="Rockwell"/>
              </a:rPr>
              <a:t>H</a:t>
            </a:r>
            <a:r>
              <a:rPr sz="1200" b="1" spc="5" dirty="0">
                <a:latin typeface="Rockwell"/>
                <a:cs typeface="Rockwell"/>
              </a:rPr>
              <a:t>e</a:t>
            </a:r>
            <a:r>
              <a:rPr sz="1200" b="1" spc="-10" dirty="0">
                <a:latin typeface="Rockwell"/>
                <a:cs typeface="Rockwell"/>
              </a:rPr>
              <a:t>l</a:t>
            </a:r>
            <a:r>
              <a:rPr sz="1200" b="1" dirty="0">
                <a:latin typeface="Rockwell"/>
                <a:cs typeface="Rockwell"/>
              </a:rPr>
              <a:t>p Stude</a:t>
            </a:r>
            <a:r>
              <a:rPr sz="1200" b="1" spc="5" dirty="0">
                <a:latin typeface="Rockwell"/>
                <a:cs typeface="Rockwell"/>
              </a:rPr>
              <a:t>n</a:t>
            </a:r>
            <a:r>
              <a:rPr sz="1200" b="1" dirty="0">
                <a:latin typeface="Rockwell"/>
                <a:cs typeface="Rockwell"/>
              </a:rPr>
              <a:t>ts </a:t>
            </a:r>
            <a:r>
              <a:rPr sz="1200" b="1" spc="-15" dirty="0">
                <a:latin typeface="Rockwell"/>
                <a:cs typeface="Rockwell"/>
              </a:rPr>
              <a:t>C</a:t>
            </a:r>
            <a:r>
              <a:rPr sz="1200" b="1" spc="5" dirty="0">
                <a:latin typeface="Rockwell"/>
                <a:cs typeface="Rockwell"/>
              </a:rPr>
              <a:t>hoo</a:t>
            </a:r>
            <a:r>
              <a:rPr sz="1200" b="1" dirty="0">
                <a:latin typeface="Rockwell"/>
                <a:cs typeface="Rockwell"/>
              </a:rPr>
              <a:t>se</a:t>
            </a:r>
            <a:r>
              <a:rPr sz="1200" b="1" spc="-10" dirty="0">
                <a:latin typeface="Rockwell"/>
                <a:cs typeface="Rockwell"/>
              </a:rPr>
              <a:t> </a:t>
            </a:r>
            <a:r>
              <a:rPr sz="1200" b="1" dirty="0">
                <a:latin typeface="Rockwell"/>
                <a:cs typeface="Rockwell"/>
              </a:rPr>
              <a:t>a</a:t>
            </a:r>
            <a:r>
              <a:rPr sz="1200" b="1" spc="10" dirty="0">
                <a:latin typeface="Rockwell"/>
                <a:cs typeface="Rockwell"/>
              </a:rPr>
              <a:t>n</a:t>
            </a:r>
            <a:r>
              <a:rPr sz="1200" b="1" dirty="0">
                <a:latin typeface="Rockwell"/>
                <a:cs typeface="Rockwell"/>
              </a:rPr>
              <a:t>d Ent</a:t>
            </a:r>
            <a:r>
              <a:rPr sz="1200" b="1" spc="5" dirty="0">
                <a:latin typeface="Rockwell"/>
                <a:cs typeface="Rockwell"/>
              </a:rPr>
              <a:t>e</a:t>
            </a:r>
            <a:r>
              <a:rPr sz="1200" b="1" dirty="0">
                <a:latin typeface="Rockwell"/>
                <a:cs typeface="Rockwell"/>
              </a:rPr>
              <a:t>r</a:t>
            </a:r>
            <a:r>
              <a:rPr sz="1200" b="1" spc="-5" dirty="0">
                <a:latin typeface="Rockwell"/>
                <a:cs typeface="Rockwell"/>
              </a:rPr>
              <a:t> </a:t>
            </a:r>
            <a:r>
              <a:rPr sz="1200" b="1" spc="5" dirty="0">
                <a:latin typeface="Rockwell"/>
                <a:cs typeface="Rockwell"/>
              </a:rPr>
              <a:t>The</a:t>
            </a:r>
            <a:r>
              <a:rPr sz="1200" b="1" spc="-10" dirty="0">
                <a:latin typeface="Rockwell"/>
                <a:cs typeface="Rockwell"/>
              </a:rPr>
              <a:t>i</a:t>
            </a:r>
            <a:r>
              <a:rPr sz="1200" b="1" dirty="0">
                <a:latin typeface="Rockwell"/>
                <a:cs typeface="Rockwell"/>
              </a:rPr>
              <a:t>r </a:t>
            </a:r>
            <a:r>
              <a:rPr sz="1200" b="1" spc="5" dirty="0">
                <a:latin typeface="Rockwell"/>
                <a:cs typeface="Rockwell"/>
              </a:rPr>
              <a:t>P</a:t>
            </a:r>
            <a:r>
              <a:rPr sz="1200" b="1" dirty="0">
                <a:latin typeface="Rockwell"/>
                <a:cs typeface="Rockwell"/>
              </a:rPr>
              <a:t>ath</a:t>
            </a:r>
            <a:r>
              <a:rPr sz="1200" b="1" spc="-10" dirty="0">
                <a:latin typeface="Rockwell"/>
                <a:cs typeface="Rockwell"/>
              </a:rPr>
              <a:t>w</a:t>
            </a:r>
            <a:r>
              <a:rPr sz="1200" b="1" dirty="0">
                <a:latin typeface="Rockwell"/>
                <a:cs typeface="Rockwell"/>
              </a:rPr>
              <a:t>ay</a:t>
            </a:r>
          </a:p>
        </p:txBody>
      </p:sp>
      <p:sp>
        <p:nvSpPr>
          <p:cNvPr id="6" name="object 6"/>
          <p:cNvSpPr txBox="1"/>
          <p:nvPr/>
        </p:nvSpPr>
        <p:spPr>
          <a:xfrm>
            <a:off x="6514284" y="5729022"/>
            <a:ext cx="2307322" cy="369332"/>
          </a:xfrm>
          <a:prstGeom prst="rect">
            <a:avLst/>
          </a:prstGeom>
        </p:spPr>
        <p:txBody>
          <a:bodyPr vert="horz" wrap="square" lIns="0" tIns="0" rIns="0" bIns="0" rtlCol="0">
            <a:spAutoFit/>
          </a:bodyPr>
          <a:lstStyle/>
          <a:p>
            <a:pPr marL="12700" marR="5080" algn="ctr"/>
            <a:r>
              <a:rPr sz="1200" b="1" dirty="0">
                <a:latin typeface="Rockwell"/>
                <a:cs typeface="Rockwell"/>
              </a:rPr>
              <a:t>H</a:t>
            </a:r>
            <a:r>
              <a:rPr sz="1200" b="1" spc="5" dirty="0">
                <a:latin typeface="Rockwell"/>
                <a:cs typeface="Rockwell"/>
              </a:rPr>
              <a:t>e</a:t>
            </a:r>
            <a:r>
              <a:rPr sz="1200" b="1" spc="-10" dirty="0">
                <a:latin typeface="Rockwell"/>
                <a:cs typeface="Rockwell"/>
              </a:rPr>
              <a:t>l</a:t>
            </a:r>
            <a:r>
              <a:rPr sz="1200" b="1" dirty="0">
                <a:latin typeface="Rockwell"/>
                <a:cs typeface="Rockwell"/>
              </a:rPr>
              <a:t>p Stude</a:t>
            </a:r>
            <a:r>
              <a:rPr sz="1200" b="1" spc="5" dirty="0">
                <a:latin typeface="Rockwell"/>
                <a:cs typeface="Rockwell"/>
              </a:rPr>
              <a:t>n</a:t>
            </a:r>
            <a:r>
              <a:rPr sz="1200" b="1" dirty="0">
                <a:latin typeface="Rockwell"/>
                <a:cs typeface="Rockwell"/>
              </a:rPr>
              <a:t>ts </a:t>
            </a:r>
            <a:r>
              <a:rPr sz="1200" b="1" spc="-5" dirty="0">
                <a:latin typeface="Rockwell"/>
                <a:cs typeface="Rockwell"/>
              </a:rPr>
              <a:t>Stay</a:t>
            </a:r>
            <a:r>
              <a:rPr sz="1200" b="1" spc="-25" dirty="0">
                <a:latin typeface="Rockwell"/>
                <a:cs typeface="Rockwell"/>
              </a:rPr>
              <a:t> </a:t>
            </a:r>
            <a:r>
              <a:rPr sz="1200" b="1" spc="5" dirty="0">
                <a:latin typeface="Rockwell"/>
                <a:cs typeface="Rockwell"/>
              </a:rPr>
              <a:t>o</a:t>
            </a:r>
            <a:r>
              <a:rPr sz="1200" b="1" dirty="0">
                <a:latin typeface="Rockwell"/>
                <a:cs typeface="Rockwell"/>
              </a:rPr>
              <a:t>n </a:t>
            </a:r>
            <a:r>
              <a:rPr sz="1200" b="1" spc="5" dirty="0">
                <a:latin typeface="Rockwell"/>
                <a:cs typeface="Rockwell"/>
              </a:rPr>
              <a:t>The</a:t>
            </a:r>
            <a:r>
              <a:rPr sz="1200" b="1" spc="-10" dirty="0">
                <a:latin typeface="Rockwell"/>
                <a:cs typeface="Rockwell"/>
              </a:rPr>
              <a:t>i</a:t>
            </a:r>
            <a:r>
              <a:rPr sz="1200" b="1" dirty="0">
                <a:latin typeface="Rockwell"/>
                <a:cs typeface="Rockwell"/>
              </a:rPr>
              <a:t>r</a:t>
            </a:r>
            <a:r>
              <a:rPr sz="1200" b="1" spc="-5" dirty="0">
                <a:latin typeface="Rockwell"/>
                <a:cs typeface="Rockwell"/>
              </a:rPr>
              <a:t> </a:t>
            </a:r>
            <a:r>
              <a:rPr sz="1200" b="1" spc="5" dirty="0">
                <a:latin typeface="Rockwell"/>
                <a:cs typeface="Rockwell"/>
              </a:rPr>
              <a:t>P</a:t>
            </a:r>
            <a:r>
              <a:rPr sz="1200" b="1" spc="-5" dirty="0">
                <a:latin typeface="Rockwell"/>
                <a:cs typeface="Rockwell"/>
              </a:rPr>
              <a:t>ath</a:t>
            </a:r>
            <a:endParaRPr sz="1200" b="1" dirty="0">
              <a:latin typeface="Rockwell"/>
              <a:cs typeface="Rockwell"/>
            </a:endParaRPr>
          </a:p>
        </p:txBody>
      </p:sp>
      <p:sp>
        <p:nvSpPr>
          <p:cNvPr id="7" name="object 7"/>
          <p:cNvSpPr txBox="1"/>
          <p:nvPr/>
        </p:nvSpPr>
        <p:spPr>
          <a:xfrm>
            <a:off x="9323718" y="5544356"/>
            <a:ext cx="2277732" cy="738664"/>
          </a:xfrm>
          <a:prstGeom prst="rect">
            <a:avLst/>
          </a:prstGeom>
        </p:spPr>
        <p:txBody>
          <a:bodyPr vert="horz" wrap="square" lIns="0" tIns="0" rIns="0" bIns="0" rtlCol="0">
            <a:spAutoFit/>
          </a:bodyPr>
          <a:lstStyle/>
          <a:p>
            <a:pPr marL="12700" marR="5080" algn="ctr"/>
            <a:r>
              <a:rPr sz="1200" b="1" dirty="0">
                <a:latin typeface="Rockwell"/>
                <a:cs typeface="Rockwell"/>
              </a:rPr>
              <a:t>F</a:t>
            </a:r>
            <a:r>
              <a:rPr sz="1200" b="1" spc="5" dirty="0">
                <a:latin typeface="Rockwell"/>
                <a:cs typeface="Rockwell"/>
              </a:rPr>
              <a:t>o</a:t>
            </a:r>
            <a:r>
              <a:rPr sz="1200" b="1" spc="-10" dirty="0">
                <a:latin typeface="Rockwell"/>
                <a:cs typeface="Rockwell"/>
              </a:rPr>
              <a:t>ll</a:t>
            </a:r>
            <a:r>
              <a:rPr sz="1200" b="1" spc="5" dirty="0">
                <a:latin typeface="Rockwell"/>
                <a:cs typeface="Rockwell"/>
              </a:rPr>
              <a:t>o</a:t>
            </a:r>
            <a:r>
              <a:rPr sz="1200" b="1" dirty="0">
                <a:latin typeface="Rockwell"/>
                <a:cs typeface="Rockwell"/>
              </a:rPr>
              <a:t>w </a:t>
            </a:r>
            <a:r>
              <a:rPr sz="1200" b="1" spc="5" dirty="0">
                <a:latin typeface="Rockwell"/>
                <a:cs typeface="Rockwell"/>
              </a:rPr>
              <a:t>Thro</a:t>
            </a:r>
            <a:r>
              <a:rPr sz="1200" b="1" dirty="0">
                <a:latin typeface="Rockwell"/>
                <a:cs typeface="Rockwell"/>
              </a:rPr>
              <a:t>ugh,</a:t>
            </a:r>
            <a:r>
              <a:rPr sz="1200" b="1" spc="-20" dirty="0">
                <a:latin typeface="Rockwell"/>
                <a:cs typeface="Rockwell"/>
              </a:rPr>
              <a:t> </a:t>
            </a:r>
            <a:r>
              <a:rPr sz="1200" b="1" dirty="0">
                <a:latin typeface="Rockwell"/>
                <a:cs typeface="Rockwell"/>
              </a:rPr>
              <a:t>a</a:t>
            </a:r>
            <a:r>
              <a:rPr sz="1200" b="1" spc="5" dirty="0">
                <a:latin typeface="Rockwell"/>
                <a:cs typeface="Rockwell"/>
              </a:rPr>
              <a:t>n</a:t>
            </a:r>
            <a:r>
              <a:rPr sz="1200" b="1" dirty="0">
                <a:latin typeface="Rockwell"/>
                <a:cs typeface="Rockwell"/>
              </a:rPr>
              <a:t>d Ensu</a:t>
            </a:r>
            <a:r>
              <a:rPr sz="1200" b="1" spc="5" dirty="0">
                <a:latin typeface="Rockwell"/>
                <a:cs typeface="Rockwell"/>
              </a:rPr>
              <a:t>r</a:t>
            </a:r>
            <a:r>
              <a:rPr sz="1200" b="1" dirty="0">
                <a:latin typeface="Rockwell"/>
                <a:cs typeface="Rockwell"/>
              </a:rPr>
              <a:t>e</a:t>
            </a:r>
            <a:r>
              <a:rPr sz="1200" b="1" spc="-5" dirty="0">
                <a:latin typeface="Rockwell"/>
                <a:cs typeface="Rockwell"/>
              </a:rPr>
              <a:t> th</a:t>
            </a:r>
            <a:r>
              <a:rPr sz="1200" b="1" dirty="0">
                <a:latin typeface="Rockwell"/>
                <a:cs typeface="Rockwell"/>
              </a:rPr>
              <a:t>a</a:t>
            </a:r>
            <a:r>
              <a:rPr sz="1200" b="1" spc="-5" dirty="0">
                <a:latin typeface="Rockwell"/>
                <a:cs typeface="Rockwell"/>
              </a:rPr>
              <a:t>t </a:t>
            </a:r>
            <a:r>
              <a:rPr sz="1200" b="1" spc="-10" dirty="0">
                <a:latin typeface="Rockwell"/>
                <a:cs typeface="Rockwell"/>
              </a:rPr>
              <a:t>B</a:t>
            </a:r>
            <a:r>
              <a:rPr sz="1200" b="1" spc="5" dirty="0">
                <a:latin typeface="Rockwell"/>
                <a:cs typeface="Rockwell"/>
              </a:rPr>
              <a:t>e</a:t>
            </a:r>
            <a:r>
              <a:rPr sz="1200" b="1" spc="-5" dirty="0">
                <a:latin typeface="Rockwell"/>
                <a:cs typeface="Rockwell"/>
              </a:rPr>
              <a:t>t</a:t>
            </a:r>
            <a:r>
              <a:rPr sz="1200" b="1" spc="-15" dirty="0">
                <a:latin typeface="Rockwell"/>
                <a:cs typeface="Rockwell"/>
              </a:rPr>
              <a:t>t</a:t>
            </a:r>
            <a:r>
              <a:rPr sz="1200" b="1" spc="5" dirty="0">
                <a:latin typeface="Rockwell"/>
                <a:cs typeface="Rockwell"/>
              </a:rPr>
              <a:t>e</a:t>
            </a:r>
            <a:r>
              <a:rPr sz="1200" b="1" dirty="0">
                <a:latin typeface="Rockwell"/>
                <a:cs typeface="Rockwell"/>
              </a:rPr>
              <a:t>r</a:t>
            </a:r>
            <a:r>
              <a:rPr sz="1200" b="1" spc="-5" dirty="0">
                <a:latin typeface="Rockwell"/>
                <a:cs typeface="Rockwell"/>
              </a:rPr>
              <a:t> </a:t>
            </a:r>
            <a:r>
              <a:rPr sz="1200" b="1" spc="5" dirty="0">
                <a:latin typeface="Rockwell"/>
                <a:cs typeface="Rockwell"/>
              </a:rPr>
              <a:t>Pr</a:t>
            </a:r>
            <a:r>
              <a:rPr sz="1200" b="1" spc="-5" dirty="0">
                <a:latin typeface="Rockwell"/>
                <a:cs typeface="Rockwell"/>
              </a:rPr>
              <a:t>a</a:t>
            </a:r>
            <a:r>
              <a:rPr sz="1200" b="1" dirty="0">
                <a:latin typeface="Rockwell"/>
                <a:cs typeface="Rockwell"/>
              </a:rPr>
              <a:t>c</a:t>
            </a:r>
            <a:r>
              <a:rPr sz="1200" b="1" spc="-5" dirty="0">
                <a:latin typeface="Rockwell"/>
                <a:cs typeface="Rockwell"/>
              </a:rPr>
              <a:t>t</a:t>
            </a:r>
            <a:r>
              <a:rPr sz="1200" b="1" spc="-15" dirty="0">
                <a:latin typeface="Rockwell"/>
                <a:cs typeface="Rockwell"/>
              </a:rPr>
              <a:t>i</a:t>
            </a:r>
            <a:r>
              <a:rPr sz="1200" b="1" dirty="0">
                <a:latin typeface="Rockwell"/>
                <a:cs typeface="Rockwell"/>
              </a:rPr>
              <a:t>c</a:t>
            </a:r>
            <a:r>
              <a:rPr sz="1200" b="1" spc="5" dirty="0">
                <a:latin typeface="Rockwell"/>
                <a:cs typeface="Rockwell"/>
              </a:rPr>
              <a:t>e</a:t>
            </a:r>
            <a:r>
              <a:rPr sz="1200" b="1" dirty="0">
                <a:latin typeface="Rockwell"/>
                <a:cs typeface="Rockwell"/>
              </a:rPr>
              <a:t>s a</a:t>
            </a:r>
            <a:r>
              <a:rPr sz="1200" b="1" spc="5" dirty="0">
                <a:latin typeface="Rockwell"/>
                <a:cs typeface="Rockwell"/>
              </a:rPr>
              <a:t>r</a:t>
            </a:r>
            <a:r>
              <a:rPr sz="1200" b="1" dirty="0">
                <a:latin typeface="Rockwell"/>
                <a:cs typeface="Rockwell"/>
              </a:rPr>
              <a:t>e</a:t>
            </a:r>
            <a:r>
              <a:rPr sz="1200" b="1" spc="-25" dirty="0">
                <a:latin typeface="Rockwell"/>
                <a:cs typeface="Rockwell"/>
              </a:rPr>
              <a:t> </a:t>
            </a:r>
            <a:r>
              <a:rPr sz="1200" b="1" spc="5" dirty="0">
                <a:latin typeface="Rockwell"/>
                <a:cs typeface="Rockwell"/>
              </a:rPr>
              <a:t>Pro</a:t>
            </a:r>
            <a:r>
              <a:rPr sz="1200" b="1" dirty="0">
                <a:latin typeface="Rockwell"/>
                <a:cs typeface="Rockwell"/>
              </a:rPr>
              <a:t>vi</a:t>
            </a:r>
            <a:r>
              <a:rPr sz="1200" b="1" spc="-10" dirty="0">
                <a:latin typeface="Rockwell"/>
                <a:cs typeface="Rockwell"/>
              </a:rPr>
              <a:t>di</a:t>
            </a:r>
            <a:r>
              <a:rPr sz="1200" b="1" spc="5" dirty="0">
                <a:latin typeface="Rockwell"/>
                <a:cs typeface="Rockwell"/>
              </a:rPr>
              <a:t>n</a:t>
            </a:r>
            <a:r>
              <a:rPr sz="1200" b="1" dirty="0">
                <a:latin typeface="Rockwell"/>
                <a:cs typeface="Rockwell"/>
              </a:rPr>
              <a:t>g Im</a:t>
            </a:r>
            <a:r>
              <a:rPr sz="1200" b="1" spc="-10" dirty="0">
                <a:latin typeface="Rockwell"/>
                <a:cs typeface="Rockwell"/>
              </a:rPr>
              <a:t>p</a:t>
            </a:r>
            <a:r>
              <a:rPr sz="1200" b="1" spc="5" dirty="0">
                <a:latin typeface="Rockwell"/>
                <a:cs typeface="Rockwell"/>
              </a:rPr>
              <a:t>ro</a:t>
            </a:r>
            <a:r>
              <a:rPr sz="1200" b="1" dirty="0">
                <a:latin typeface="Rockwell"/>
                <a:cs typeface="Rockwell"/>
              </a:rPr>
              <a:t>v</a:t>
            </a:r>
            <a:r>
              <a:rPr sz="1200" b="1" spc="10" dirty="0">
                <a:latin typeface="Rockwell"/>
                <a:cs typeface="Rockwell"/>
              </a:rPr>
              <a:t>e</a:t>
            </a:r>
            <a:r>
              <a:rPr sz="1200" b="1" dirty="0">
                <a:latin typeface="Rockwell"/>
                <a:cs typeface="Rockwell"/>
              </a:rPr>
              <a:t>d </a:t>
            </a:r>
            <a:r>
              <a:rPr sz="1200" b="1" spc="-5" dirty="0">
                <a:latin typeface="Rockwell"/>
                <a:cs typeface="Rockwell"/>
              </a:rPr>
              <a:t>St</a:t>
            </a:r>
            <a:r>
              <a:rPr sz="1200" b="1" dirty="0">
                <a:latin typeface="Rockwell"/>
                <a:cs typeface="Rockwell"/>
              </a:rPr>
              <a:t>ude</a:t>
            </a:r>
            <a:r>
              <a:rPr sz="1200" b="1" spc="10" dirty="0">
                <a:latin typeface="Rockwell"/>
                <a:cs typeface="Rockwell"/>
              </a:rPr>
              <a:t>n</a:t>
            </a:r>
            <a:r>
              <a:rPr sz="1200" b="1" spc="-5" dirty="0">
                <a:latin typeface="Rockwell"/>
                <a:cs typeface="Rockwell"/>
              </a:rPr>
              <a:t>t</a:t>
            </a:r>
            <a:r>
              <a:rPr sz="1200" b="1" spc="-35" dirty="0">
                <a:latin typeface="Rockwell"/>
                <a:cs typeface="Rockwell"/>
              </a:rPr>
              <a:t> </a:t>
            </a:r>
            <a:r>
              <a:rPr sz="1200" b="1" spc="-10" dirty="0">
                <a:latin typeface="Rockwell"/>
                <a:cs typeface="Rockwell"/>
              </a:rPr>
              <a:t>R</a:t>
            </a:r>
            <a:r>
              <a:rPr sz="1200" b="1" spc="5" dirty="0">
                <a:latin typeface="Rockwell"/>
                <a:cs typeface="Rockwell"/>
              </a:rPr>
              <a:t>e</a:t>
            </a:r>
            <a:r>
              <a:rPr sz="1200" b="1" spc="-5" dirty="0">
                <a:latin typeface="Rockwell"/>
                <a:cs typeface="Rockwell"/>
              </a:rPr>
              <a:t>sul</a:t>
            </a:r>
            <a:r>
              <a:rPr sz="1200" b="1" spc="-10" dirty="0">
                <a:latin typeface="Rockwell"/>
                <a:cs typeface="Rockwell"/>
              </a:rPr>
              <a:t>t</a:t>
            </a:r>
            <a:r>
              <a:rPr sz="1200" b="1" dirty="0">
                <a:latin typeface="Rockwell"/>
                <a:cs typeface="Rockwell"/>
              </a:rPr>
              <a:t>s.</a:t>
            </a:r>
          </a:p>
        </p:txBody>
      </p:sp>
      <p:sp>
        <p:nvSpPr>
          <p:cNvPr id="8" name="object 8"/>
          <p:cNvSpPr/>
          <p:nvPr/>
        </p:nvSpPr>
        <p:spPr>
          <a:xfrm>
            <a:off x="981075" y="4551482"/>
            <a:ext cx="10136759" cy="908164"/>
          </a:xfrm>
          <a:prstGeom prst="rect">
            <a:avLst/>
          </a:prstGeom>
          <a:blipFill>
            <a:blip r:embed="rId3" cstate="print"/>
            <a:stretch>
              <a:fillRect/>
            </a:stretch>
          </a:blipFill>
        </p:spPr>
        <p:txBody>
          <a:bodyPr wrap="square" lIns="0" tIns="0" rIns="0" bIns="0" rtlCol="0"/>
          <a:lstStyle/>
          <a:p>
            <a:endParaRPr/>
          </a:p>
        </p:txBody>
      </p:sp>
      <p:sp>
        <p:nvSpPr>
          <p:cNvPr id="12" name="object 12"/>
          <p:cNvSpPr txBox="1"/>
          <p:nvPr/>
        </p:nvSpPr>
        <p:spPr>
          <a:xfrm>
            <a:off x="852313" y="4282106"/>
            <a:ext cx="1874265" cy="276999"/>
          </a:xfrm>
          <a:prstGeom prst="rect">
            <a:avLst/>
          </a:prstGeom>
        </p:spPr>
        <p:txBody>
          <a:bodyPr vert="horz" wrap="square" lIns="0" tIns="0" rIns="0" bIns="0" rtlCol="0">
            <a:spAutoFit/>
          </a:bodyPr>
          <a:lstStyle/>
          <a:p>
            <a:pPr marL="12700" marR="5080" algn="ctr"/>
            <a:r>
              <a:rPr dirty="0">
                <a:latin typeface="Rockwell"/>
                <a:cs typeface="Rockwell"/>
              </a:rPr>
              <a:t>C</a:t>
            </a:r>
            <a:r>
              <a:rPr spc="-15" dirty="0">
                <a:latin typeface="Rockwell"/>
                <a:cs typeface="Rockwell"/>
              </a:rPr>
              <a:t>l</a:t>
            </a:r>
            <a:r>
              <a:rPr spc="-10" dirty="0">
                <a:latin typeface="Rockwell"/>
                <a:cs typeface="Rockwell"/>
              </a:rPr>
              <a:t>a</a:t>
            </a:r>
            <a:r>
              <a:rPr dirty="0">
                <a:latin typeface="Rockwell"/>
                <a:cs typeface="Rockwell"/>
              </a:rPr>
              <a:t>r</a:t>
            </a:r>
            <a:r>
              <a:rPr spc="-15" dirty="0">
                <a:latin typeface="Rockwell"/>
                <a:cs typeface="Rockwell"/>
              </a:rPr>
              <a:t>i</a:t>
            </a:r>
            <a:r>
              <a:rPr spc="-10" dirty="0">
                <a:latin typeface="Rockwell"/>
                <a:cs typeface="Rockwell"/>
              </a:rPr>
              <a:t>f</a:t>
            </a:r>
            <a:r>
              <a:rPr dirty="0">
                <a:latin typeface="Rockwell"/>
                <a:cs typeface="Rockwell"/>
              </a:rPr>
              <a:t>y t</a:t>
            </a:r>
            <a:r>
              <a:rPr spc="5" dirty="0">
                <a:latin typeface="Rockwell"/>
                <a:cs typeface="Rockwell"/>
              </a:rPr>
              <a:t>h</a:t>
            </a:r>
            <a:r>
              <a:rPr dirty="0">
                <a:latin typeface="Rockwell"/>
                <a:cs typeface="Rockwell"/>
              </a:rPr>
              <a:t>e </a:t>
            </a:r>
            <a:r>
              <a:rPr spc="-5" dirty="0">
                <a:latin typeface="Rockwell"/>
                <a:cs typeface="Rockwell"/>
              </a:rPr>
              <a:t>Path</a:t>
            </a:r>
            <a:endParaRPr dirty="0">
              <a:latin typeface="Rockwell"/>
              <a:cs typeface="Rockwell"/>
            </a:endParaRPr>
          </a:p>
        </p:txBody>
      </p:sp>
      <p:sp>
        <p:nvSpPr>
          <p:cNvPr id="13" name="object 13"/>
          <p:cNvSpPr txBox="1"/>
          <p:nvPr/>
        </p:nvSpPr>
        <p:spPr>
          <a:xfrm>
            <a:off x="3452060" y="4282106"/>
            <a:ext cx="2198003" cy="276999"/>
          </a:xfrm>
          <a:prstGeom prst="rect">
            <a:avLst/>
          </a:prstGeom>
        </p:spPr>
        <p:txBody>
          <a:bodyPr vert="horz" wrap="square" lIns="0" tIns="0" rIns="0" bIns="0" rtlCol="0">
            <a:spAutoFit/>
          </a:bodyPr>
          <a:lstStyle/>
          <a:p>
            <a:pPr marL="12700" marR="5080" algn="ctr"/>
            <a:r>
              <a:rPr dirty="0">
                <a:latin typeface="Rockwell"/>
                <a:cs typeface="Rockwell"/>
              </a:rPr>
              <a:t>Ent</a:t>
            </a:r>
            <a:r>
              <a:rPr spc="5" dirty="0">
                <a:latin typeface="Rockwell"/>
                <a:cs typeface="Rockwell"/>
              </a:rPr>
              <a:t>e</a:t>
            </a:r>
            <a:r>
              <a:rPr dirty="0">
                <a:latin typeface="Rockwell"/>
                <a:cs typeface="Rockwell"/>
              </a:rPr>
              <a:t>r t</a:t>
            </a:r>
            <a:r>
              <a:rPr spc="5" dirty="0">
                <a:latin typeface="Rockwell"/>
                <a:cs typeface="Rockwell"/>
              </a:rPr>
              <a:t>h</a:t>
            </a:r>
            <a:r>
              <a:rPr dirty="0">
                <a:latin typeface="Rockwell"/>
                <a:cs typeface="Rockwell"/>
              </a:rPr>
              <a:t>e </a:t>
            </a:r>
            <a:r>
              <a:rPr spc="-5" dirty="0">
                <a:latin typeface="Rockwell"/>
                <a:cs typeface="Rockwell"/>
              </a:rPr>
              <a:t>Path</a:t>
            </a:r>
            <a:endParaRPr dirty="0">
              <a:latin typeface="Rockwell"/>
              <a:cs typeface="Rockwell"/>
            </a:endParaRPr>
          </a:p>
        </p:txBody>
      </p:sp>
      <p:sp>
        <p:nvSpPr>
          <p:cNvPr id="14" name="object 14"/>
          <p:cNvSpPr txBox="1"/>
          <p:nvPr/>
        </p:nvSpPr>
        <p:spPr>
          <a:xfrm>
            <a:off x="6268495" y="4282106"/>
            <a:ext cx="2027780" cy="276999"/>
          </a:xfrm>
          <a:prstGeom prst="rect">
            <a:avLst/>
          </a:prstGeom>
        </p:spPr>
        <p:txBody>
          <a:bodyPr vert="horz" wrap="square" lIns="0" tIns="0" rIns="0" bIns="0" rtlCol="0">
            <a:spAutoFit/>
          </a:bodyPr>
          <a:lstStyle/>
          <a:p>
            <a:pPr marL="12700" marR="5080" algn="ctr"/>
            <a:r>
              <a:rPr spc="-15" dirty="0">
                <a:latin typeface="Rockwell"/>
                <a:cs typeface="Rockwell"/>
              </a:rPr>
              <a:t>S</a:t>
            </a:r>
            <a:r>
              <a:rPr spc="-5" dirty="0">
                <a:latin typeface="Rockwell"/>
                <a:cs typeface="Rockwell"/>
              </a:rPr>
              <a:t>tay</a:t>
            </a:r>
            <a:r>
              <a:rPr dirty="0">
                <a:latin typeface="Rockwell"/>
                <a:cs typeface="Rockwell"/>
              </a:rPr>
              <a:t> </a:t>
            </a:r>
            <a:r>
              <a:rPr spc="-5" dirty="0">
                <a:latin typeface="Rockwell"/>
                <a:cs typeface="Rockwell"/>
              </a:rPr>
              <a:t>on </a:t>
            </a:r>
            <a:r>
              <a:rPr dirty="0">
                <a:latin typeface="Rockwell"/>
                <a:cs typeface="Rockwell"/>
              </a:rPr>
              <a:t>t</a:t>
            </a:r>
            <a:r>
              <a:rPr spc="5" dirty="0">
                <a:latin typeface="Rockwell"/>
                <a:cs typeface="Rockwell"/>
              </a:rPr>
              <a:t>h</a:t>
            </a:r>
            <a:r>
              <a:rPr dirty="0">
                <a:latin typeface="Rockwell"/>
                <a:cs typeface="Rockwell"/>
              </a:rPr>
              <a:t>e </a:t>
            </a:r>
            <a:r>
              <a:rPr spc="-5" dirty="0">
                <a:latin typeface="Rockwell"/>
                <a:cs typeface="Rockwell"/>
              </a:rPr>
              <a:t>Path</a:t>
            </a:r>
            <a:endParaRPr dirty="0">
              <a:latin typeface="Rockwell"/>
              <a:cs typeface="Rockwell"/>
            </a:endParaRPr>
          </a:p>
        </p:txBody>
      </p:sp>
      <p:sp>
        <p:nvSpPr>
          <p:cNvPr id="15" name="object 15"/>
          <p:cNvSpPr txBox="1"/>
          <p:nvPr/>
        </p:nvSpPr>
        <p:spPr>
          <a:xfrm>
            <a:off x="9239250" y="4282106"/>
            <a:ext cx="2274583" cy="276999"/>
          </a:xfrm>
          <a:prstGeom prst="rect">
            <a:avLst/>
          </a:prstGeom>
        </p:spPr>
        <p:txBody>
          <a:bodyPr vert="horz" wrap="square" lIns="0" tIns="0" rIns="0" bIns="0" rtlCol="0">
            <a:spAutoFit/>
          </a:bodyPr>
          <a:lstStyle/>
          <a:p>
            <a:pPr marL="12700" marR="5080" indent="142240"/>
            <a:r>
              <a:rPr dirty="0">
                <a:latin typeface="Rockwell"/>
                <a:cs typeface="Rockwell"/>
              </a:rPr>
              <a:t>Ensu</a:t>
            </a:r>
            <a:r>
              <a:rPr spc="-15" dirty="0">
                <a:latin typeface="Rockwell"/>
                <a:cs typeface="Rockwell"/>
              </a:rPr>
              <a:t>r</a:t>
            </a:r>
            <a:r>
              <a:rPr dirty="0">
                <a:latin typeface="Rockwell"/>
                <a:cs typeface="Rockwell"/>
              </a:rPr>
              <a:t>e Learn</a:t>
            </a:r>
            <a:r>
              <a:rPr spc="-10" dirty="0">
                <a:latin typeface="Rockwell"/>
                <a:cs typeface="Rockwell"/>
              </a:rPr>
              <a:t>i</a:t>
            </a:r>
            <a:r>
              <a:rPr spc="-5" dirty="0">
                <a:latin typeface="Rockwell"/>
                <a:cs typeface="Rockwell"/>
              </a:rPr>
              <a:t>ng</a:t>
            </a:r>
            <a:endParaRPr dirty="0">
              <a:latin typeface="Rockwell"/>
              <a:cs typeface="Rockwell"/>
            </a:endParaRPr>
          </a:p>
        </p:txBody>
      </p:sp>
      <p:grpSp>
        <p:nvGrpSpPr>
          <p:cNvPr id="16" name="Group 15"/>
          <p:cNvGrpSpPr/>
          <p:nvPr/>
        </p:nvGrpSpPr>
        <p:grpSpPr>
          <a:xfrm>
            <a:off x="2352675" y="28575"/>
            <a:ext cx="6532893" cy="4066175"/>
            <a:chOff x="344648" y="170140"/>
            <a:chExt cx="8209764" cy="5963615"/>
          </a:xfrm>
        </p:grpSpPr>
        <p:grpSp>
          <p:nvGrpSpPr>
            <p:cNvPr id="17" name="Group 16"/>
            <p:cNvGrpSpPr/>
            <p:nvPr/>
          </p:nvGrpSpPr>
          <p:grpSpPr>
            <a:xfrm>
              <a:off x="344648" y="170140"/>
              <a:ext cx="8209764" cy="5963615"/>
              <a:chOff x="537595" y="153362"/>
              <a:chExt cx="8209764" cy="5963615"/>
            </a:xfrm>
          </p:grpSpPr>
          <p:sp>
            <p:nvSpPr>
              <p:cNvPr id="50" name="Isosceles Triangle 49"/>
              <p:cNvSpPr/>
              <p:nvPr/>
            </p:nvSpPr>
            <p:spPr>
              <a:xfrm>
                <a:off x="537595" y="153362"/>
                <a:ext cx="8209764" cy="1499269"/>
              </a:xfrm>
              <a:prstGeom prst="triangle">
                <a:avLst/>
              </a:prstGeom>
              <a:solidFill>
                <a:sysClr val="window" lastClr="FFFFFF">
                  <a:lumMod val="85000"/>
                </a:sysClr>
              </a:solidFill>
              <a:ln w="12700" cap="flat" cmpd="sng" algn="ctr">
                <a:solidFill>
                  <a:sysClr val="window" lastClr="FFFFFF">
                    <a:lumMod val="75000"/>
                  </a:sysClr>
                </a:solidFill>
                <a:prstDash val="solid"/>
                <a:miter lim="800000"/>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smtClean="0">
                    <a:ln w="9525">
                      <a:solidFill>
                        <a:prstClr val="white"/>
                      </a:solidFill>
                      <a:prstDash val="solid"/>
                    </a:ln>
                    <a:solidFill>
                      <a:prstClr val="black"/>
                    </a:solidFill>
                    <a:uLnTx/>
                    <a:uFillTx/>
                    <a:latin typeface="Calibri" panose="020F0502020204030204"/>
                    <a:ea typeface="+mn-ea"/>
                    <a:cs typeface="+mn-cs"/>
                  </a:rPr>
                  <a:t>Four Pillars of Pathways</a:t>
                </a:r>
              </a:p>
            </p:txBody>
          </p:sp>
          <p:sp>
            <p:nvSpPr>
              <p:cNvPr id="51" name="Rectangle 50"/>
              <p:cNvSpPr/>
              <p:nvPr/>
            </p:nvSpPr>
            <p:spPr>
              <a:xfrm>
                <a:off x="537595" y="5865307"/>
                <a:ext cx="8209764" cy="251670"/>
              </a:xfrm>
              <a:prstGeom prst="rect">
                <a:avLst/>
              </a:prstGeom>
              <a:solidFill>
                <a:sysClr val="window" lastClr="FFFFFF">
                  <a:lumMod val="85000"/>
                </a:sysClr>
              </a:solidFill>
              <a:ln w="12700" cap="flat" cmpd="sng" algn="ctr">
                <a:solidFill>
                  <a:sysClr val="window" lastClr="FFFFFF">
                    <a:lumMod val="7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w="9525">
                      <a:solidFill>
                        <a:prstClr val="white"/>
                      </a:solidFill>
                      <a:prstDash val="solid"/>
                    </a:ln>
                    <a:uLnTx/>
                    <a:uFillTx/>
                    <a:latin typeface="Calibri" panose="020F0502020204030204"/>
                    <a:ea typeface="+mn-ea"/>
                    <a:cs typeface="+mn-cs"/>
                  </a:rPr>
                  <a:t>Equity, Social Mobility, Economic Health for All Students</a:t>
                </a:r>
              </a:p>
            </p:txBody>
          </p:sp>
          <p:sp>
            <p:nvSpPr>
              <p:cNvPr id="52" name="Rectangle 51"/>
              <p:cNvSpPr/>
              <p:nvPr/>
            </p:nvSpPr>
            <p:spPr>
              <a:xfrm>
                <a:off x="703977" y="5564701"/>
                <a:ext cx="7877001" cy="251670"/>
              </a:xfrm>
              <a:prstGeom prst="rect">
                <a:avLst/>
              </a:prstGeom>
              <a:solidFill>
                <a:sysClr val="window" lastClr="FFFFFF">
                  <a:lumMod val="85000"/>
                </a:sysClr>
              </a:solidFill>
              <a:ln w="12700" cap="flat" cmpd="sng" algn="ctr">
                <a:solidFill>
                  <a:sysClr val="window" lastClr="FFFFFF">
                    <a:lumMod val="7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panose="020F0502020204030204"/>
                  <a:ea typeface="+mn-ea"/>
                  <a:cs typeface="+mn-cs"/>
                </a:endParaRPr>
              </a:p>
            </p:txBody>
          </p:sp>
          <p:sp>
            <p:nvSpPr>
              <p:cNvPr id="53" name="Rectangle 52"/>
              <p:cNvSpPr/>
              <p:nvPr/>
            </p:nvSpPr>
            <p:spPr>
              <a:xfrm>
                <a:off x="703977" y="1721145"/>
                <a:ext cx="7877001" cy="251670"/>
              </a:xfrm>
              <a:prstGeom prst="rect">
                <a:avLst/>
              </a:prstGeom>
              <a:solidFill>
                <a:sysClr val="window" lastClr="FFFFFF">
                  <a:lumMod val="85000"/>
                </a:sysClr>
              </a:solidFill>
              <a:ln w="12700" cap="flat" cmpd="sng" algn="ctr">
                <a:solidFill>
                  <a:sysClr val="window" lastClr="FFFFFF">
                    <a:lumMod val="75000"/>
                  </a:sys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1" i="0" u="none" strike="noStrike" kern="0" cap="none" spc="0" normalizeH="0" baseline="0" noProof="0" dirty="0" smtClean="0">
                  <a:ln w="9525">
                    <a:solidFill>
                      <a:prstClr val="white"/>
                    </a:solidFill>
                    <a:prstDash val="solid"/>
                  </a:ln>
                  <a:solidFill>
                    <a:prstClr val="black"/>
                  </a:solidFill>
                  <a:effectLst>
                    <a:outerShdw blurRad="12700" dist="38100" dir="2700000" algn="tl" rotWithShape="0">
                      <a:prstClr val="white">
                        <a:lumMod val="50000"/>
                      </a:prstClr>
                    </a:outerShdw>
                  </a:effectLst>
                  <a:uLnTx/>
                  <a:uFillTx/>
                  <a:latin typeface="Calibri" panose="020F0502020204030204"/>
                  <a:ea typeface="+mn-ea"/>
                  <a:cs typeface="+mn-cs"/>
                </a:endParaRPr>
              </a:p>
            </p:txBody>
          </p:sp>
        </p:grpSp>
        <p:grpSp>
          <p:nvGrpSpPr>
            <p:cNvPr id="18" name="Group 17"/>
            <p:cNvGrpSpPr/>
            <p:nvPr/>
          </p:nvGrpSpPr>
          <p:grpSpPr>
            <a:xfrm>
              <a:off x="662730" y="2026993"/>
              <a:ext cx="973123" cy="3505034"/>
              <a:chOff x="847288" y="2004623"/>
              <a:chExt cx="973123" cy="3505034"/>
            </a:xfrm>
          </p:grpSpPr>
          <p:sp>
            <p:nvSpPr>
              <p:cNvPr id="43" name="Rectangle 42"/>
              <p:cNvSpPr/>
              <p:nvPr/>
            </p:nvSpPr>
            <p:spPr>
              <a:xfrm rot="16200000">
                <a:off x="95950" y="3446750"/>
                <a:ext cx="2475798" cy="620781"/>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CLARIFY THE PATH</a:t>
                </a:r>
              </a:p>
            </p:txBody>
          </p:sp>
          <p:sp>
            <p:nvSpPr>
              <p:cNvPr id="44" name="Rectangle 43"/>
              <p:cNvSpPr/>
              <p:nvPr/>
            </p:nvSpPr>
            <p:spPr>
              <a:xfrm>
                <a:off x="847288" y="2004623"/>
                <a:ext cx="973123" cy="151002"/>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5" name="Rectangle 44"/>
              <p:cNvSpPr/>
              <p:nvPr/>
            </p:nvSpPr>
            <p:spPr>
              <a:xfrm>
                <a:off x="935373" y="2190380"/>
                <a:ext cx="796953" cy="133875"/>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6" name="Rectangle 45"/>
              <p:cNvSpPr/>
              <p:nvPr/>
            </p:nvSpPr>
            <p:spPr>
              <a:xfrm>
                <a:off x="1044430" y="2359010"/>
                <a:ext cx="578838" cy="125477"/>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7" name="Rectangle 46"/>
              <p:cNvSpPr/>
              <p:nvPr/>
            </p:nvSpPr>
            <p:spPr>
              <a:xfrm>
                <a:off x="847288" y="5358655"/>
                <a:ext cx="973123" cy="151002"/>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8" name="Rectangle 47"/>
              <p:cNvSpPr/>
              <p:nvPr/>
            </p:nvSpPr>
            <p:spPr>
              <a:xfrm>
                <a:off x="935373" y="5190027"/>
                <a:ext cx="796953" cy="133875"/>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9" name="Rectangle 48"/>
              <p:cNvSpPr/>
              <p:nvPr/>
            </p:nvSpPr>
            <p:spPr>
              <a:xfrm>
                <a:off x="1044430" y="5029795"/>
                <a:ext cx="578838" cy="125477"/>
              </a:xfrm>
              <a:prstGeom prst="rect">
                <a:avLst/>
              </a:prstGeom>
              <a:solidFill>
                <a:srgbClr val="70AD47"/>
              </a:solidFill>
              <a:ln w="12700" cap="flat" cmpd="sng" algn="ctr">
                <a:solidFill>
                  <a:srgbClr val="70AD47">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grpSp>
        <p:grpSp>
          <p:nvGrpSpPr>
            <p:cNvPr id="19" name="Group 18"/>
            <p:cNvGrpSpPr/>
            <p:nvPr/>
          </p:nvGrpSpPr>
          <p:grpSpPr>
            <a:xfrm>
              <a:off x="7232715" y="2026993"/>
              <a:ext cx="973123" cy="3505034"/>
              <a:chOff x="847288" y="2004623"/>
              <a:chExt cx="973123" cy="3505034"/>
            </a:xfrm>
          </p:grpSpPr>
          <p:sp>
            <p:nvSpPr>
              <p:cNvPr id="36" name="Rectangle 35"/>
              <p:cNvSpPr/>
              <p:nvPr/>
            </p:nvSpPr>
            <p:spPr>
              <a:xfrm rot="16200000">
                <a:off x="95950" y="3446750"/>
                <a:ext cx="2475798" cy="620781"/>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ENSURE LEARNING</a:t>
                </a:r>
              </a:p>
            </p:txBody>
          </p:sp>
          <p:sp>
            <p:nvSpPr>
              <p:cNvPr id="37" name="Rectangle 36"/>
              <p:cNvSpPr/>
              <p:nvPr/>
            </p:nvSpPr>
            <p:spPr>
              <a:xfrm>
                <a:off x="847288" y="2004623"/>
                <a:ext cx="973123" cy="151002"/>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8" name="Rectangle 37"/>
              <p:cNvSpPr/>
              <p:nvPr/>
            </p:nvSpPr>
            <p:spPr>
              <a:xfrm>
                <a:off x="935373" y="2190380"/>
                <a:ext cx="796953" cy="13387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9" name="Rectangle 38"/>
              <p:cNvSpPr/>
              <p:nvPr/>
            </p:nvSpPr>
            <p:spPr>
              <a:xfrm>
                <a:off x="1044430" y="2359010"/>
                <a:ext cx="578838" cy="125477"/>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0" name="Rectangle 39"/>
              <p:cNvSpPr/>
              <p:nvPr/>
            </p:nvSpPr>
            <p:spPr>
              <a:xfrm>
                <a:off x="847288" y="5358655"/>
                <a:ext cx="973123" cy="151002"/>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1" name="Rectangle 40"/>
              <p:cNvSpPr/>
              <p:nvPr/>
            </p:nvSpPr>
            <p:spPr>
              <a:xfrm>
                <a:off x="935373" y="5190027"/>
                <a:ext cx="796953" cy="133875"/>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42" name="Rectangle 41"/>
              <p:cNvSpPr/>
              <p:nvPr/>
            </p:nvSpPr>
            <p:spPr>
              <a:xfrm>
                <a:off x="1044430" y="5029795"/>
                <a:ext cx="578838" cy="125477"/>
              </a:xfrm>
              <a:prstGeom prst="rect">
                <a:avLst/>
              </a:prstGeom>
              <a:solidFill>
                <a:srgbClr val="FFC000"/>
              </a:solidFill>
              <a:ln w="12700" cap="flat" cmpd="sng" algn="ctr">
                <a:solidFill>
                  <a:srgbClr val="FFC000">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grpSp>
        <p:grpSp>
          <p:nvGrpSpPr>
            <p:cNvPr id="20" name="Group 19"/>
            <p:cNvGrpSpPr/>
            <p:nvPr/>
          </p:nvGrpSpPr>
          <p:grpSpPr>
            <a:xfrm>
              <a:off x="2852725" y="2026993"/>
              <a:ext cx="973123" cy="3505034"/>
              <a:chOff x="847288" y="2004623"/>
              <a:chExt cx="973123" cy="3505034"/>
            </a:xfrm>
          </p:grpSpPr>
          <p:sp>
            <p:nvSpPr>
              <p:cNvPr id="29" name="Rectangle 28"/>
              <p:cNvSpPr/>
              <p:nvPr/>
            </p:nvSpPr>
            <p:spPr>
              <a:xfrm rot="16200000">
                <a:off x="95950" y="3446750"/>
                <a:ext cx="2475798" cy="620781"/>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ENTER THE PATH</a:t>
                </a:r>
              </a:p>
            </p:txBody>
          </p:sp>
          <p:sp>
            <p:nvSpPr>
              <p:cNvPr id="30" name="Rectangle 29"/>
              <p:cNvSpPr/>
              <p:nvPr/>
            </p:nvSpPr>
            <p:spPr>
              <a:xfrm>
                <a:off x="847288" y="2004623"/>
                <a:ext cx="973123" cy="15100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1" name="Rectangle 30"/>
              <p:cNvSpPr/>
              <p:nvPr/>
            </p:nvSpPr>
            <p:spPr>
              <a:xfrm>
                <a:off x="935373" y="2190380"/>
                <a:ext cx="796953" cy="13387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2" name="Rectangle 31"/>
              <p:cNvSpPr/>
              <p:nvPr/>
            </p:nvSpPr>
            <p:spPr>
              <a:xfrm>
                <a:off x="1044430" y="2359010"/>
                <a:ext cx="578838" cy="125477"/>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3" name="Rectangle 32"/>
              <p:cNvSpPr/>
              <p:nvPr/>
            </p:nvSpPr>
            <p:spPr>
              <a:xfrm>
                <a:off x="847288" y="5358655"/>
                <a:ext cx="973123" cy="15100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4" name="Rectangle 33"/>
              <p:cNvSpPr/>
              <p:nvPr/>
            </p:nvSpPr>
            <p:spPr>
              <a:xfrm>
                <a:off x="935373" y="5190027"/>
                <a:ext cx="796953" cy="13387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35" name="Rectangle 34"/>
              <p:cNvSpPr/>
              <p:nvPr/>
            </p:nvSpPr>
            <p:spPr>
              <a:xfrm>
                <a:off x="1044430" y="5029795"/>
                <a:ext cx="578838" cy="125477"/>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grpSp>
        <p:grpSp>
          <p:nvGrpSpPr>
            <p:cNvPr id="21" name="Group 20"/>
            <p:cNvGrpSpPr/>
            <p:nvPr/>
          </p:nvGrpSpPr>
          <p:grpSpPr>
            <a:xfrm>
              <a:off x="5042720" y="2026993"/>
              <a:ext cx="973123" cy="3505034"/>
              <a:chOff x="847288" y="2004623"/>
              <a:chExt cx="973123" cy="3505034"/>
            </a:xfrm>
          </p:grpSpPr>
          <p:sp>
            <p:nvSpPr>
              <p:cNvPr id="22" name="Rectangle 21"/>
              <p:cNvSpPr/>
              <p:nvPr/>
            </p:nvSpPr>
            <p:spPr>
              <a:xfrm rot="16200000">
                <a:off x="95950" y="3446750"/>
                <a:ext cx="2475798" cy="620781"/>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prstClr val="white"/>
                    </a:solidFill>
                    <a:effectLst/>
                    <a:uLnTx/>
                    <a:uFillTx/>
                    <a:latin typeface="Calibri" panose="020F0502020204030204"/>
                    <a:ea typeface="+mn-ea"/>
                    <a:cs typeface="+mn-cs"/>
                  </a:rPr>
                  <a:t>STAY ON THE PATH</a:t>
                </a:r>
              </a:p>
            </p:txBody>
          </p:sp>
          <p:sp>
            <p:nvSpPr>
              <p:cNvPr id="23" name="Rectangle 22"/>
              <p:cNvSpPr/>
              <p:nvPr/>
            </p:nvSpPr>
            <p:spPr>
              <a:xfrm>
                <a:off x="847288" y="2004623"/>
                <a:ext cx="973123" cy="151002"/>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24" name="Rectangle 23"/>
              <p:cNvSpPr/>
              <p:nvPr/>
            </p:nvSpPr>
            <p:spPr>
              <a:xfrm>
                <a:off x="935373" y="2190380"/>
                <a:ext cx="796953" cy="13387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25" name="Rectangle 24"/>
              <p:cNvSpPr/>
              <p:nvPr/>
            </p:nvSpPr>
            <p:spPr>
              <a:xfrm>
                <a:off x="1044430" y="2359010"/>
                <a:ext cx="578838" cy="125477"/>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26" name="Rectangle 25"/>
              <p:cNvSpPr/>
              <p:nvPr/>
            </p:nvSpPr>
            <p:spPr>
              <a:xfrm>
                <a:off x="847288" y="5358655"/>
                <a:ext cx="973123" cy="151002"/>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27" name="Rectangle 26"/>
              <p:cNvSpPr/>
              <p:nvPr/>
            </p:nvSpPr>
            <p:spPr>
              <a:xfrm>
                <a:off x="935373" y="5190027"/>
                <a:ext cx="796953" cy="133875"/>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sp>
            <p:nvSpPr>
              <p:cNvPr id="28" name="Rectangle 27"/>
              <p:cNvSpPr/>
              <p:nvPr/>
            </p:nvSpPr>
            <p:spPr>
              <a:xfrm>
                <a:off x="1044430" y="5029795"/>
                <a:ext cx="578838" cy="125477"/>
              </a:xfrm>
              <a:prstGeom prst="rect">
                <a:avLst/>
              </a:prstGeom>
              <a:solidFill>
                <a:srgbClr val="ED7D31"/>
              </a:solidFill>
              <a:ln w="12700" cap="flat" cmpd="sng" algn="ctr">
                <a:solidFill>
                  <a:srgbClr val="ED7D31">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400" b="0" i="0" u="none" strike="noStrike" kern="0" cap="none" spc="0" normalizeH="0" baseline="0" noProof="0" dirty="0" smtClean="0">
                  <a:ln>
                    <a:noFill/>
                  </a:ln>
                  <a:solidFill>
                    <a:prstClr val="white"/>
                  </a:solidFill>
                  <a:effectLst/>
                  <a:uLnTx/>
                  <a:uFillTx/>
                  <a:latin typeface="Calibri" panose="020F0502020204030204"/>
                  <a:ea typeface="+mn-ea"/>
                  <a:cs typeface="+mn-cs"/>
                </a:endParaRPr>
              </a:p>
            </p:txBody>
          </p:sp>
        </p:grpSp>
      </p:grpSp>
    </p:spTree>
    <p:extLst>
      <p:ext uri="{BB962C8B-B14F-4D97-AF65-F5344CB8AC3E}">
        <p14:creationId xmlns:p14="http://schemas.microsoft.com/office/powerpoint/2010/main" val="34787379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4218" y="643218"/>
            <a:ext cx="9404723" cy="795057"/>
          </a:xfrm>
        </p:spPr>
        <p:txBody>
          <a:bodyPr>
            <a:normAutofit fontScale="90000"/>
          </a:bodyPr>
          <a:lstStyle/>
          <a:p>
            <a:r>
              <a:rPr lang="en-US" dirty="0" smtClean="0">
                <a:solidFill>
                  <a:schemeClr val="tx1"/>
                </a:solidFill>
              </a:rPr>
              <a:t>Why Guided Pathways?  Making the Case.</a:t>
            </a:r>
            <a:endParaRPr lang="en-US" dirty="0">
              <a:solidFill>
                <a:schemeClr val="tx1"/>
              </a:solidFill>
            </a:endParaRPr>
          </a:p>
        </p:txBody>
      </p:sp>
      <p:sp>
        <p:nvSpPr>
          <p:cNvPr id="3" name="Content Placeholder 2"/>
          <p:cNvSpPr>
            <a:spLocks noGrp="1"/>
          </p:cNvSpPr>
          <p:nvPr>
            <p:ph idx="1"/>
          </p:nvPr>
        </p:nvSpPr>
        <p:spPr>
          <a:xfrm>
            <a:off x="1084260" y="1776693"/>
            <a:ext cx="9907590" cy="4433607"/>
          </a:xfrm>
        </p:spPr>
        <p:txBody>
          <a:bodyPr>
            <a:noAutofit/>
          </a:bodyPr>
          <a:lstStyle/>
          <a:p>
            <a:pPr>
              <a:buFont typeface="Courier New" panose="02070309020205020404" pitchFamily="49" charset="0"/>
              <a:buChar char="o"/>
            </a:pPr>
            <a:r>
              <a:rPr lang="en-US" sz="3200" dirty="0" smtClean="0"/>
              <a:t>Links career goals to program and curriculum</a:t>
            </a:r>
          </a:p>
          <a:p>
            <a:pPr>
              <a:buFont typeface="Courier New" panose="02070309020205020404" pitchFamily="49" charset="0"/>
              <a:buChar char="o"/>
            </a:pPr>
            <a:r>
              <a:rPr lang="en-US" sz="3200" dirty="0" smtClean="0"/>
              <a:t>Clarifies route through college and to transfer</a:t>
            </a:r>
          </a:p>
          <a:p>
            <a:pPr lvl="1">
              <a:buFont typeface="Courier New" panose="02070309020205020404" pitchFamily="49" charset="0"/>
              <a:buChar char="o"/>
            </a:pPr>
            <a:r>
              <a:rPr lang="en-US" sz="2800" dirty="0" smtClean="0"/>
              <a:t>Designed with career goals and / or transfer goals in mind</a:t>
            </a:r>
          </a:p>
          <a:p>
            <a:pPr>
              <a:buFont typeface="Courier New" panose="02070309020205020404" pitchFamily="49" charset="0"/>
              <a:buChar char="o"/>
            </a:pPr>
            <a:r>
              <a:rPr lang="en-US" sz="3200" dirty="0" smtClean="0"/>
              <a:t>Saves time and money -- fewer non-transferable courses taken</a:t>
            </a:r>
          </a:p>
          <a:p>
            <a:pPr>
              <a:buFont typeface="Courier New" panose="02070309020205020404" pitchFamily="49" charset="0"/>
              <a:buChar char="o"/>
            </a:pPr>
            <a:r>
              <a:rPr lang="en-US" sz="3200" dirty="0" smtClean="0"/>
              <a:t>Integrated Support</a:t>
            </a:r>
            <a:endParaRPr lang="en-US" sz="3200" dirty="0"/>
          </a:p>
        </p:txBody>
      </p:sp>
    </p:spTree>
    <p:extLst>
      <p:ext uri="{BB962C8B-B14F-4D97-AF65-F5344CB8AC3E}">
        <p14:creationId xmlns:p14="http://schemas.microsoft.com/office/powerpoint/2010/main" val="1322650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Guided Pathways Fall Focus</a:t>
            </a:r>
            <a:endParaRPr lang="en-US" dirty="0">
              <a:solidFill>
                <a:schemeClr val="tx1"/>
              </a:solidFill>
            </a:endParaRPr>
          </a:p>
        </p:txBody>
      </p:sp>
      <p:sp>
        <p:nvSpPr>
          <p:cNvPr id="3" name="Content Placeholder 2"/>
          <p:cNvSpPr>
            <a:spLocks noGrp="1"/>
          </p:cNvSpPr>
          <p:nvPr>
            <p:ph idx="1"/>
          </p:nvPr>
        </p:nvSpPr>
        <p:spPr>
          <a:xfrm>
            <a:off x="1097280" y="1737359"/>
            <a:ext cx="10058400" cy="4720591"/>
          </a:xfrm>
        </p:spPr>
        <p:txBody>
          <a:bodyPr vert="horz" lIns="0" tIns="45720" rIns="0" bIns="45720" rtlCol="0">
            <a:noAutofit/>
          </a:bodyPr>
          <a:lstStyle/>
          <a:p>
            <a:pPr>
              <a:buFont typeface="Courier New" panose="02070309020205020404" pitchFamily="49" charset="0"/>
              <a:buChar char="o"/>
            </a:pPr>
            <a:r>
              <a:rPr lang="en-US" sz="3200" dirty="0" smtClean="0"/>
              <a:t>Team Integration</a:t>
            </a:r>
          </a:p>
          <a:p>
            <a:pPr lvl="1">
              <a:buFont typeface="Courier New" panose="02070309020205020404" pitchFamily="49" charset="0"/>
              <a:buChar char="o"/>
            </a:pPr>
            <a:r>
              <a:rPr lang="en-US" sz="2800" dirty="0" smtClean="0"/>
              <a:t>Pathways Coordinator</a:t>
            </a:r>
          </a:p>
          <a:p>
            <a:pPr lvl="1">
              <a:buFont typeface="Courier New" panose="02070309020205020404" pitchFamily="49" charset="0"/>
              <a:buChar char="o"/>
            </a:pPr>
            <a:r>
              <a:rPr lang="en-US" sz="2800" dirty="0" smtClean="0"/>
              <a:t>Guided </a:t>
            </a:r>
            <a:r>
              <a:rPr lang="en-US" sz="2800" dirty="0"/>
              <a:t>Pathways Faculty </a:t>
            </a:r>
            <a:r>
              <a:rPr lang="en-US" sz="2800" dirty="0" smtClean="0"/>
              <a:t>Liaisons </a:t>
            </a:r>
          </a:p>
          <a:p>
            <a:pPr lvl="1">
              <a:buFont typeface="Courier New" panose="02070309020205020404" pitchFamily="49" charset="0"/>
              <a:buChar char="o"/>
            </a:pPr>
            <a:r>
              <a:rPr lang="en-US" sz="2800" dirty="0" smtClean="0"/>
              <a:t>Educational Advisors</a:t>
            </a:r>
          </a:p>
          <a:p>
            <a:pPr lvl="1">
              <a:buFont typeface="Courier New" panose="02070309020205020404" pitchFamily="49" charset="0"/>
              <a:buChar char="o"/>
            </a:pPr>
            <a:r>
              <a:rPr lang="en-US" sz="2800" dirty="0" smtClean="0"/>
              <a:t>Academic Support</a:t>
            </a:r>
          </a:p>
          <a:p>
            <a:pPr>
              <a:buFont typeface="Courier New" panose="02070309020205020404" pitchFamily="49" charset="0"/>
              <a:buChar char="o"/>
            </a:pPr>
            <a:r>
              <a:rPr lang="en-US" sz="3200" dirty="0" smtClean="0"/>
              <a:t>Clarify the Path</a:t>
            </a:r>
          </a:p>
          <a:p>
            <a:pPr lvl="1">
              <a:buFont typeface="Courier New" panose="02070309020205020404" pitchFamily="49" charset="0"/>
              <a:buChar char="o"/>
            </a:pPr>
            <a:r>
              <a:rPr lang="en-US" sz="2800" dirty="0" smtClean="0"/>
              <a:t>Math, English, and Reading</a:t>
            </a:r>
          </a:p>
          <a:p>
            <a:pPr>
              <a:buFont typeface="Courier New" panose="02070309020205020404" pitchFamily="49" charset="0"/>
              <a:buChar char="o"/>
            </a:pPr>
            <a:r>
              <a:rPr lang="en-US" sz="3200" dirty="0" smtClean="0"/>
              <a:t>On-Boarding</a:t>
            </a:r>
          </a:p>
          <a:p>
            <a:pPr lvl="1">
              <a:buFont typeface="Courier New" panose="02070309020205020404" pitchFamily="49" charset="0"/>
              <a:buChar char="o"/>
            </a:pPr>
            <a:r>
              <a:rPr lang="en-US" sz="2800" dirty="0" smtClean="0"/>
              <a:t>Institute #4 and SENSE</a:t>
            </a:r>
          </a:p>
          <a:p>
            <a:pPr lvl="1">
              <a:buFont typeface="Courier New" panose="02070309020205020404" pitchFamily="49" charset="0"/>
              <a:buChar char="o"/>
            </a:pPr>
            <a:endParaRPr lang="en-US" sz="3000" dirty="0"/>
          </a:p>
          <a:p>
            <a:pPr>
              <a:buFont typeface="Courier New" panose="02070309020205020404" pitchFamily="49" charset="0"/>
              <a:buChar char="o"/>
            </a:pPr>
            <a:endParaRPr lang="en-US" sz="3200" dirty="0"/>
          </a:p>
        </p:txBody>
      </p:sp>
      <p:pic>
        <p:nvPicPr>
          <p:cNvPr id="5" name="Picture 4"/>
          <p:cNvPicPr>
            <a:picLocks noChangeAspect="1"/>
          </p:cNvPicPr>
          <p:nvPr/>
        </p:nvPicPr>
        <p:blipFill>
          <a:blip r:embed="rId2"/>
          <a:stretch>
            <a:fillRect/>
          </a:stretch>
        </p:blipFill>
        <p:spPr>
          <a:xfrm>
            <a:off x="7829550" y="286603"/>
            <a:ext cx="3656920" cy="2047875"/>
          </a:xfrm>
          <a:prstGeom prst="rect">
            <a:avLst/>
          </a:prstGeom>
        </p:spPr>
      </p:pic>
    </p:spTree>
    <p:extLst>
      <p:ext uri="{BB962C8B-B14F-4D97-AF65-F5344CB8AC3E}">
        <p14:creationId xmlns:p14="http://schemas.microsoft.com/office/powerpoint/2010/main" val="28840568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4"/>
            <a:ext cx="10058400" cy="1056422"/>
          </a:xfrm>
        </p:spPr>
        <p:txBody>
          <a:bodyPr/>
          <a:lstStyle/>
          <a:p>
            <a:r>
              <a:rPr lang="en-US" dirty="0" smtClean="0">
                <a:solidFill>
                  <a:schemeClr val="tx1"/>
                </a:solidFill>
              </a:rPr>
              <a:t>Guided Pathways Next Steps</a:t>
            </a:r>
            <a:endParaRPr lang="en-US" dirty="0">
              <a:solidFill>
                <a:schemeClr val="tx1"/>
              </a:solidFill>
            </a:endParaRPr>
          </a:p>
        </p:txBody>
      </p:sp>
      <p:sp>
        <p:nvSpPr>
          <p:cNvPr id="3" name="Content Placeholder 2"/>
          <p:cNvSpPr>
            <a:spLocks noGrp="1"/>
          </p:cNvSpPr>
          <p:nvPr>
            <p:ph idx="1"/>
          </p:nvPr>
        </p:nvSpPr>
        <p:spPr>
          <a:xfrm>
            <a:off x="925830" y="1838326"/>
            <a:ext cx="10580370" cy="4267200"/>
          </a:xfrm>
        </p:spPr>
        <p:txBody>
          <a:bodyPr vert="horz" lIns="0" tIns="45720" rIns="0" bIns="45720" rtlCol="0">
            <a:noAutofit/>
          </a:bodyPr>
          <a:lstStyle/>
          <a:p>
            <a:pPr>
              <a:buFont typeface="Wingdings" panose="05000000000000000000" pitchFamily="2" charset="2"/>
              <a:buChar char="v"/>
            </a:pPr>
            <a:r>
              <a:rPr lang="en-US" sz="2800" dirty="0"/>
              <a:t>Institute #4 in September</a:t>
            </a:r>
          </a:p>
          <a:p>
            <a:pPr lvl="1">
              <a:buFont typeface="Wingdings" panose="05000000000000000000" pitchFamily="2" charset="2"/>
              <a:buChar char="v"/>
            </a:pPr>
            <a:r>
              <a:rPr lang="en-US" sz="2400" dirty="0"/>
              <a:t>Student Services and On Boarding</a:t>
            </a:r>
          </a:p>
          <a:p>
            <a:pPr>
              <a:buFont typeface="Wingdings" panose="05000000000000000000" pitchFamily="2" charset="2"/>
              <a:buChar char="v"/>
            </a:pPr>
            <a:r>
              <a:rPr lang="en-US" sz="2800" dirty="0"/>
              <a:t>Survey of Entering Student Engagement (SENSE) </a:t>
            </a:r>
          </a:p>
          <a:p>
            <a:pPr lvl="1">
              <a:buFont typeface="Wingdings" panose="05000000000000000000" pitchFamily="2" charset="2"/>
              <a:buChar char="v"/>
            </a:pPr>
            <a:r>
              <a:rPr lang="en-US" sz="2400" dirty="0"/>
              <a:t>Followed by Community College Survey of Student Engagement (CCSSE) in Spring 2020</a:t>
            </a:r>
          </a:p>
          <a:p>
            <a:pPr>
              <a:buFont typeface="Wingdings" panose="05000000000000000000" pitchFamily="2" charset="2"/>
              <a:buChar char="v"/>
            </a:pPr>
            <a:r>
              <a:rPr lang="en-US" sz="2800" dirty="0"/>
              <a:t>Scaling Guided Pathways conference (November)</a:t>
            </a:r>
          </a:p>
          <a:p>
            <a:pPr>
              <a:buFont typeface="Wingdings" panose="05000000000000000000" pitchFamily="2" charset="2"/>
              <a:buChar char="v"/>
            </a:pPr>
            <a:r>
              <a:rPr lang="en-US" sz="2800" dirty="0"/>
              <a:t>Region 9 Coordination including a summit planned for late fall / winter</a:t>
            </a:r>
          </a:p>
          <a:p>
            <a:pPr>
              <a:buFont typeface="Wingdings" panose="05000000000000000000" pitchFamily="2" charset="2"/>
              <a:buChar char="v"/>
            </a:pPr>
            <a:r>
              <a:rPr lang="en-US" sz="2800" dirty="0"/>
              <a:t>Continued Curriculum Mapping including Alignment with Equity-based concepts</a:t>
            </a:r>
          </a:p>
        </p:txBody>
      </p:sp>
    </p:spTree>
    <p:extLst>
      <p:ext uri="{BB962C8B-B14F-4D97-AF65-F5344CB8AC3E}">
        <p14:creationId xmlns:p14="http://schemas.microsoft.com/office/powerpoint/2010/main" val="4225635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705</a:t>
            </a:r>
            <a:endParaRPr lang="en-US" dirty="0"/>
          </a:p>
        </p:txBody>
      </p:sp>
      <p:sp>
        <p:nvSpPr>
          <p:cNvPr id="3" name="Content Placeholder 2"/>
          <p:cNvSpPr>
            <a:spLocks noGrp="1"/>
          </p:cNvSpPr>
          <p:nvPr>
            <p:ph idx="1"/>
          </p:nvPr>
        </p:nvSpPr>
        <p:spPr>
          <a:xfrm>
            <a:off x="1097280" y="1845734"/>
            <a:ext cx="10058400" cy="3164416"/>
          </a:xfrm>
        </p:spPr>
        <p:txBody>
          <a:bodyPr vert="horz" lIns="0" tIns="45720" rIns="0" bIns="45720" rtlCol="0">
            <a:noAutofit/>
          </a:bodyPr>
          <a:lstStyle/>
          <a:p>
            <a:pPr>
              <a:buFont typeface="Courier New" panose="02070309020205020404" pitchFamily="49" charset="0"/>
              <a:buChar char="o"/>
            </a:pPr>
            <a:r>
              <a:rPr lang="en-US" sz="3200" dirty="0" smtClean="0"/>
              <a:t>College and District-wide coordination is in progress</a:t>
            </a:r>
          </a:p>
          <a:p>
            <a:pPr>
              <a:buFont typeface="Courier New" panose="02070309020205020404" pitchFamily="49" charset="0"/>
              <a:buChar char="o"/>
            </a:pPr>
            <a:r>
              <a:rPr lang="en-US" sz="3200" dirty="0" smtClean="0"/>
              <a:t>RCC Faculty </a:t>
            </a:r>
            <a:r>
              <a:rPr lang="en-US" sz="3200" dirty="0"/>
              <a:t>Coordinators</a:t>
            </a:r>
          </a:p>
          <a:p>
            <a:pPr lvl="1">
              <a:buFont typeface="Courier New" panose="02070309020205020404" pitchFamily="49" charset="0"/>
              <a:buChar char="o"/>
            </a:pPr>
            <a:r>
              <a:rPr lang="en-US" sz="2800" dirty="0"/>
              <a:t>English:  Kelly Douglass</a:t>
            </a:r>
          </a:p>
          <a:p>
            <a:pPr lvl="1">
              <a:buFont typeface="Courier New" panose="02070309020205020404" pitchFamily="49" charset="0"/>
              <a:buChar char="o"/>
            </a:pPr>
            <a:r>
              <a:rPr lang="en-US" sz="2800" dirty="0"/>
              <a:t>Math:  Valerie Merrill and Veasna Chiek</a:t>
            </a:r>
          </a:p>
          <a:p>
            <a:pPr lvl="1">
              <a:buFont typeface="Courier New" panose="02070309020205020404" pitchFamily="49" charset="0"/>
              <a:buChar char="o"/>
            </a:pPr>
            <a:r>
              <a:rPr lang="en-US" sz="2800" dirty="0"/>
              <a:t>Reading:  Victor Sandoval</a:t>
            </a:r>
          </a:p>
        </p:txBody>
      </p:sp>
      <p:sp>
        <p:nvSpPr>
          <p:cNvPr id="4" name="Oval 3"/>
          <p:cNvSpPr/>
          <p:nvPr/>
        </p:nvSpPr>
        <p:spPr>
          <a:xfrm>
            <a:off x="149542" y="4686299"/>
            <a:ext cx="11687175" cy="1562101"/>
          </a:xfrm>
          <a:prstGeom prst="ellipse">
            <a:avLst/>
          </a:prstGeom>
          <a:scene3d>
            <a:camera prst="orthographicFront"/>
            <a:lightRig rig="threePt" dir="t"/>
          </a:scene3d>
          <a:sp3d>
            <a:bevelT w="152400" h="50800" prst="softRound"/>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dirty="0" smtClean="0">
                <a:latin typeface="Narkisim" panose="020E0502050101010101" pitchFamily="34" charset="-79"/>
                <a:cs typeface="Narkisim" panose="020E0502050101010101" pitchFamily="34" charset="-79"/>
              </a:rPr>
              <a:t>AB 705 offers opportunities for our students and for us to refresh and rethink how we approach instruction in core areas.  It also allows us to have open conversations across disciplines where this core learning is taking place to better understand, support, and contextualize learning.</a:t>
            </a:r>
            <a:endParaRPr lang="en-US" sz="2000" dirty="0">
              <a:latin typeface="Narkisim" panose="020E0502050101010101" pitchFamily="34" charset="-79"/>
              <a:cs typeface="Narkisim" panose="020E0502050101010101" pitchFamily="34" charset="-79"/>
            </a:endParaRPr>
          </a:p>
        </p:txBody>
      </p:sp>
    </p:spTree>
    <p:extLst>
      <p:ext uri="{BB962C8B-B14F-4D97-AF65-F5344CB8AC3E}">
        <p14:creationId xmlns:p14="http://schemas.microsoft.com/office/powerpoint/2010/main" val="886682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FFE325-7F4F-B441-958F-71EEDAA85666}"/>
              </a:ext>
            </a:extLst>
          </p:cNvPr>
          <p:cNvSpPr>
            <a:spLocks noGrp="1"/>
          </p:cNvSpPr>
          <p:nvPr>
            <p:ph type="title"/>
          </p:nvPr>
        </p:nvSpPr>
        <p:spPr/>
        <p:txBody>
          <a:bodyPr/>
          <a:lstStyle/>
          <a:p>
            <a:pPr algn="ctr"/>
            <a:r>
              <a:rPr lang="en-US" b="1" dirty="0">
                <a:solidFill>
                  <a:srgbClr val="0070C0"/>
                </a:solidFill>
                <a:latin typeface="Times New Roman" charset="0"/>
                <a:ea typeface="Times New Roman" charset="0"/>
                <a:cs typeface="Times New Roman" charset="0"/>
              </a:rPr>
              <a:t>Developing Placement Models</a:t>
            </a:r>
            <a:endParaRPr lang="en-US" b="1" dirty="0"/>
          </a:p>
        </p:txBody>
      </p:sp>
      <p:sp>
        <p:nvSpPr>
          <p:cNvPr id="3" name="Content Placeholder 2">
            <a:extLst>
              <a:ext uri="{FF2B5EF4-FFF2-40B4-BE49-F238E27FC236}">
                <a16:creationId xmlns="" xmlns:a16="http://schemas.microsoft.com/office/drawing/2014/main" id="{1D2D6D35-6B27-AA46-BD44-643BFB881521}"/>
              </a:ext>
            </a:extLst>
          </p:cNvPr>
          <p:cNvSpPr>
            <a:spLocks noGrp="1"/>
          </p:cNvSpPr>
          <p:nvPr>
            <p:ph idx="1"/>
          </p:nvPr>
        </p:nvSpPr>
        <p:spPr/>
        <p:txBody>
          <a:bodyPr/>
          <a:lstStyle/>
          <a:p>
            <a:r>
              <a:rPr lang="en-US" dirty="0">
                <a:latin typeface="Times New Roman" panose="02020603050405020304" pitchFamily="18" charset="0"/>
                <a:cs typeface="Times New Roman" panose="02020603050405020304" pitchFamily="18" charset="0"/>
              </a:rPr>
              <a:t>The Chancellor’s Office has interpreted AB 705 to mean that colleges may only place students into basic skills courses if they are highly unlikely to succeed at the transfer level AND taking the basic skills course will improve the likelihood that a student will complete transfer level coursework in one year.</a:t>
            </a:r>
          </a:p>
          <a:p>
            <a:r>
              <a:rPr lang="en-US" dirty="0">
                <a:latin typeface="Times New Roman" panose="02020603050405020304" pitchFamily="18" charset="0"/>
                <a:cs typeface="Times New Roman" panose="02020603050405020304" pitchFamily="18" charset="0"/>
              </a:rPr>
              <a:t>This does not mean that colleges must get rid of their basic skills courses, but students can only be placed into them if the college can show that students will increase their likelihood of completing a transfer level course within one year.</a:t>
            </a:r>
          </a:p>
          <a:p>
            <a:r>
              <a:rPr lang="en-US" dirty="0">
                <a:latin typeface="Times New Roman" panose="02020603050405020304" pitchFamily="18" charset="0"/>
                <a:cs typeface="Times New Roman" panose="02020603050405020304" pitchFamily="18" charset="0"/>
              </a:rPr>
              <a:t>Students can still choose to take a basic skills course if that is what they want.</a:t>
            </a:r>
          </a:p>
        </p:txBody>
      </p:sp>
    </p:spTree>
    <p:extLst>
      <p:ext uri="{BB962C8B-B14F-4D97-AF65-F5344CB8AC3E}">
        <p14:creationId xmlns:p14="http://schemas.microsoft.com/office/powerpoint/2010/main" val="115179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solidFill>
                  <a:srgbClr val="0070C0"/>
                </a:solidFill>
                <a:latin typeface="Times New Roman" charset="0"/>
                <a:ea typeface="Times New Roman" charset="0"/>
                <a:cs typeface="Times New Roman" charset="0"/>
              </a:rPr>
              <a:t>AB 705 – Highly Unlikely and Maximize Likelihood</a:t>
            </a:r>
          </a:p>
        </p:txBody>
      </p:sp>
      <p:sp>
        <p:nvSpPr>
          <p:cNvPr id="3" name="Content Placeholder 2"/>
          <p:cNvSpPr>
            <a:spLocks noGrp="1"/>
          </p:cNvSpPr>
          <p:nvPr>
            <p:ph idx="1"/>
          </p:nvPr>
        </p:nvSpPr>
        <p:spPr>
          <a:xfrm>
            <a:off x="424543" y="1818290"/>
            <a:ext cx="11381014" cy="4745796"/>
          </a:xfrm>
        </p:spPr>
        <p:txBody>
          <a:bodyPr>
            <a:noAutofit/>
          </a:bodyPr>
          <a:lstStyle/>
          <a:p>
            <a:pPr>
              <a:lnSpc>
                <a:spcPct val="110000"/>
              </a:lnSpc>
              <a:spcBef>
                <a:spcPts val="600"/>
              </a:spcBef>
              <a:buClr>
                <a:srgbClr val="0070C0"/>
              </a:buClr>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a:t>
            </a:r>
            <a:r>
              <a:rPr lang="en-US" sz="2400" dirty="0"/>
              <a:t>a community college district or college cannot require a student to enroll in remedial English or mathematics coursework that lengthens their time to complete a degree unless placement research that includes consideration of high school grade point average and coursework shows that those students are highly unlikely to succeed in transfer-level coursework in English and mathematics”</a:t>
            </a:r>
          </a:p>
          <a:p>
            <a:pPr>
              <a:lnSpc>
                <a:spcPct val="110000"/>
              </a:lnSpc>
              <a:spcBef>
                <a:spcPts val="600"/>
              </a:spcBef>
              <a:buClr>
                <a:srgbClr val="0070C0"/>
              </a:buClr>
              <a:buFont typeface="Arial" panose="020B0604020202020204" pitchFamily="34" charset="0"/>
              <a:buChar char="•"/>
            </a:pPr>
            <a:r>
              <a:rPr lang="en-US" sz="2400" dirty="0"/>
              <a:t>“placement models selected by a community college demonstrate that they guide English and mathematics placements to achieve the goal of maximizing the probability that a student will enter and complete transfer-level coursework in English and mathematics within a one-year timeframe”</a:t>
            </a:r>
          </a:p>
          <a:p>
            <a:pPr>
              <a:lnSpc>
                <a:spcPct val="110000"/>
              </a:lnSpc>
              <a:spcBef>
                <a:spcPts val="600"/>
              </a:spcBef>
              <a:buClr>
                <a:srgbClr val="0070C0"/>
              </a:buClr>
              <a:buFont typeface="Arial" panose="020B0604020202020204" pitchFamily="34" charset="0"/>
              <a:buChar char="•"/>
            </a:pPr>
            <a:endParaRPr lang="en-US" sz="2400" dirty="0"/>
          </a:p>
          <a:p>
            <a:pPr>
              <a:lnSpc>
                <a:spcPct val="110000"/>
              </a:lnSpc>
              <a:spcBef>
                <a:spcPts val="600"/>
              </a:spcBef>
              <a:buClr>
                <a:srgbClr val="0070C0"/>
              </a:buClr>
              <a:buFont typeface="Arial" panose="020B0604020202020204" pitchFamily="34" charset="0"/>
              <a:buChar char="•"/>
            </a:pPr>
            <a:endParaRPr lang="en-US" sz="2200" dirty="0">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244677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FD1E57-02C5-804C-8EC6-DE57DB3D4562}"/>
              </a:ext>
            </a:extLst>
          </p:cNvPr>
          <p:cNvSpPr>
            <a:spLocks noGrp="1"/>
          </p:cNvSpPr>
          <p:nvPr>
            <p:ph type="title"/>
          </p:nvPr>
        </p:nvSpPr>
        <p:spPr>
          <a:xfrm>
            <a:off x="1097280" y="286604"/>
            <a:ext cx="10058400" cy="988744"/>
          </a:xfrm>
        </p:spPr>
        <p:txBody>
          <a:bodyPr/>
          <a:lstStyle/>
          <a:p>
            <a:pPr algn="ctr"/>
            <a:r>
              <a:rPr lang="en-US" b="1" dirty="0">
                <a:solidFill>
                  <a:srgbClr val="0070C0"/>
                </a:solidFill>
                <a:latin typeface="Times New Roman" charset="0"/>
                <a:ea typeface="Times New Roman" charset="0"/>
                <a:cs typeface="Times New Roman" charset="0"/>
              </a:rPr>
              <a:t>Default Rules for English</a:t>
            </a:r>
            <a:endParaRPr lang="en-US" dirty="0"/>
          </a:p>
        </p:txBody>
      </p:sp>
      <p:graphicFrame>
        <p:nvGraphicFramePr>
          <p:cNvPr id="4" name="Content Placeholder 3">
            <a:extLst>
              <a:ext uri="{FF2B5EF4-FFF2-40B4-BE49-F238E27FC236}">
                <a16:creationId xmlns="" xmlns:a16="http://schemas.microsoft.com/office/drawing/2014/main" id="{FBDC222C-56F6-834F-ADA7-9B7EABADEE99}"/>
              </a:ext>
            </a:extLst>
          </p:cNvPr>
          <p:cNvGraphicFramePr>
            <a:graphicFrameLocks noGrp="1"/>
          </p:cNvGraphicFramePr>
          <p:nvPr>
            <p:ph idx="1"/>
            <p:extLst>
              <p:ext uri="{D42A27DB-BD31-4B8C-83A1-F6EECF244321}">
                <p14:modId xmlns:p14="http://schemas.microsoft.com/office/powerpoint/2010/main" val="3832958790"/>
              </p:ext>
            </p:extLst>
          </p:nvPr>
        </p:nvGraphicFramePr>
        <p:xfrm>
          <a:off x="613611" y="1487905"/>
          <a:ext cx="10714910" cy="5101652"/>
        </p:xfrm>
        <a:graphic>
          <a:graphicData uri="http://schemas.openxmlformats.org/drawingml/2006/table">
            <a:tbl>
              <a:tblPr firstRow="1" firstCol="1" bandRow="1">
                <a:tableStyleId>{FABFCF23-3B69-468F-B69F-88F6DE6A72F2}</a:tableStyleId>
              </a:tblPr>
              <a:tblGrid>
                <a:gridCol w="5699694">
                  <a:extLst>
                    <a:ext uri="{9D8B030D-6E8A-4147-A177-3AD203B41FA5}">
                      <a16:colId xmlns="" xmlns:a16="http://schemas.microsoft.com/office/drawing/2014/main" val="3585073641"/>
                    </a:ext>
                  </a:extLst>
                </a:gridCol>
                <a:gridCol w="5015216">
                  <a:extLst>
                    <a:ext uri="{9D8B030D-6E8A-4147-A177-3AD203B41FA5}">
                      <a16:colId xmlns="" xmlns:a16="http://schemas.microsoft.com/office/drawing/2014/main" val="2039306709"/>
                    </a:ext>
                  </a:extLst>
                </a:gridCol>
              </a:tblGrid>
              <a:tr h="1275413">
                <a:tc>
                  <a:txBody>
                    <a:bodyPr/>
                    <a:lstStyle/>
                    <a:p>
                      <a:pPr marL="0" marR="0" fontAlgn="base">
                        <a:spcBef>
                          <a:spcPts val="0"/>
                        </a:spcBef>
                        <a:spcAft>
                          <a:spcPts val="0"/>
                        </a:spcAft>
                      </a:pPr>
                      <a:r>
                        <a:rPr lang="en-US" sz="2400" dirty="0">
                          <a:effectLst/>
                        </a:rPr>
                        <a:t>High School Performance Metric for English</a:t>
                      </a:r>
                    </a:p>
                    <a:p>
                      <a:pPr marL="0" marR="0" fontAlgn="base">
                        <a:spcBef>
                          <a:spcPts val="0"/>
                        </a:spcBef>
                        <a:spcAft>
                          <a:spcPts val="0"/>
                        </a:spcAft>
                      </a:pP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Recommended AB 705 Placement for English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180921264"/>
                  </a:ext>
                </a:extLst>
              </a:tr>
              <a:tr h="1275413">
                <a:tc>
                  <a:txBody>
                    <a:bodyPr/>
                    <a:lstStyle/>
                    <a:p>
                      <a:pPr marL="0" marR="0" fontAlgn="base">
                        <a:spcBef>
                          <a:spcPts val="0"/>
                        </a:spcBef>
                        <a:spcAft>
                          <a:spcPts val="0"/>
                        </a:spcAft>
                      </a:pPr>
                      <a:r>
                        <a:rPr lang="en-US" sz="2400" dirty="0">
                          <a:effectLst/>
                        </a:rPr>
                        <a:t>HSGPA ≥ 2.6</a:t>
                      </a:r>
                    </a:p>
                    <a:p>
                      <a:pPr marL="0" marR="0" fontAlgn="base">
                        <a:spcBef>
                          <a:spcPts val="0"/>
                        </a:spcBef>
                        <a:spcAft>
                          <a:spcPts val="0"/>
                        </a:spcAft>
                      </a:pPr>
                      <a:r>
                        <a:rPr lang="en-US" sz="2200" dirty="0">
                          <a:effectLst/>
                        </a:rPr>
                        <a:t>Adjusted one-semester success rates of </a:t>
                      </a:r>
                      <a:r>
                        <a:rPr lang="en-US" sz="2400" dirty="0">
                          <a:effectLst/>
                        </a:rPr>
                        <a:t>79%</a:t>
                      </a:r>
                    </a:p>
                    <a:p>
                      <a:pPr marL="0" marR="0" fontAlgn="base">
                        <a:spcBef>
                          <a:spcPts val="0"/>
                        </a:spcBef>
                        <a:spcAft>
                          <a:spcPts val="0"/>
                        </a:spcAft>
                      </a:pPr>
                      <a:r>
                        <a:rPr lang="en-US" sz="1800" dirty="0">
                          <a:effectLst/>
                        </a:rPr>
                        <a:t>Throughput from one-level below is 40%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English Composition</a:t>
                      </a:r>
                    </a:p>
                    <a:p>
                      <a:pPr marL="0" marR="0" fontAlgn="base">
                        <a:spcBef>
                          <a:spcPts val="0"/>
                        </a:spcBef>
                        <a:spcAft>
                          <a:spcPts val="0"/>
                        </a:spcAft>
                      </a:pPr>
                      <a:r>
                        <a:rPr lang="en-US" sz="2400" dirty="0">
                          <a:effectLst/>
                        </a:rPr>
                        <a:t>No additional academic or concurrent support required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591990778"/>
                  </a:ext>
                </a:extLst>
              </a:tr>
              <a:tr h="1275413">
                <a:tc>
                  <a:txBody>
                    <a:bodyPr/>
                    <a:lstStyle/>
                    <a:p>
                      <a:pPr marL="0" marR="0" fontAlgn="base">
                        <a:spcBef>
                          <a:spcPts val="0"/>
                        </a:spcBef>
                        <a:spcAft>
                          <a:spcPts val="0"/>
                        </a:spcAft>
                      </a:pPr>
                      <a:r>
                        <a:rPr lang="en-US" sz="2400" dirty="0">
                          <a:effectLst/>
                        </a:rPr>
                        <a:t>HSGPA 1.9 - 2.6</a:t>
                      </a:r>
                    </a:p>
                    <a:p>
                      <a:pPr marL="0" marR="0" fontAlgn="base">
                        <a:spcBef>
                          <a:spcPts val="0"/>
                        </a:spcBef>
                        <a:spcAft>
                          <a:spcPts val="0"/>
                        </a:spcAft>
                      </a:pPr>
                      <a:r>
                        <a:rPr lang="en-US" sz="2200" dirty="0">
                          <a:effectLst/>
                        </a:rPr>
                        <a:t>Adjusted one-semester success rates of</a:t>
                      </a:r>
                      <a:r>
                        <a:rPr lang="en-US" sz="2400" dirty="0">
                          <a:effectLst/>
                        </a:rPr>
                        <a:t> 58%</a:t>
                      </a:r>
                      <a:endParaRPr lang="en-US" sz="1800" dirty="0">
                        <a:effectLst/>
                      </a:endParaRPr>
                    </a:p>
                    <a:p>
                      <a:pPr marL="0" marR="0" fontAlgn="base">
                        <a:spcBef>
                          <a:spcPts val="0"/>
                        </a:spcBef>
                        <a:spcAft>
                          <a:spcPts val="0"/>
                        </a:spcAft>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22%</a:t>
                      </a:r>
                      <a:r>
                        <a:rPr lang="en-US" sz="2400" dirty="0">
                          <a:effectLst/>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English Composition</a:t>
                      </a:r>
                    </a:p>
                    <a:p>
                      <a:pPr marL="0" marR="0" fontAlgn="base">
                        <a:spcBef>
                          <a:spcPts val="0"/>
                        </a:spcBef>
                        <a:spcAft>
                          <a:spcPts val="0"/>
                        </a:spcAft>
                      </a:pPr>
                      <a:r>
                        <a:rPr lang="en-US" sz="2400" dirty="0">
                          <a:effectLst/>
                        </a:rPr>
                        <a:t>Additional academic and concurrent support recommended</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476825329"/>
                  </a:ext>
                </a:extLst>
              </a:tr>
              <a:tr h="1275413">
                <a:tc>
                  <a:txBody>
                    <a:bodyPr/>
                    <a:lstStyle/>
                    <a:p>
                      <a:pPr marL="0" marR="0" fontAlgn="base">
                        <a:spcBef>
                          <a:spcPts val="0"/>
                        </a:spcBef>
                        <a:spcAft>
                          <a:spcPts val="0"/>
                        </a:spcAft>
                      </a:pPr>
                      <a:r>
                        <a:rPr lang="en-US" sz="2400" dirty="0">
                          <a:effectLst/>
                        </a:rPr>
                        <a:t>HSGPA &lt; 1.9</a:t>
                      </a:r>
                    </a:p>
                    <a:p>
                      <a:pPr marL="0" marR="0" fontAlgn="base">
                        <a:spcBef>
                          <a:spcPts val="0"/>
                        </a:spcBef>
                        <a:spcAft>
                          <a:spcPts val="0"/>
                        </a:spcAft>
                      </a:pPr>
                      <a:r>
                        <a:rPr kumimoji="0" lang="en-US" sz="2200" b="1" i="0" u="none" strike="noStrike" kern="1200" cap="none" spc="0" normalizeH="0" baseline="0" noProof="0" dirty="0">
                          <a:ln>
                            <a:noFill/>
                          </a:ln>
                          <a:solidFill>
                            <a:prstClr val="black"/>
                          </a:solidFill>
                          <a:effectLst/>
                          <a:uLnTx/>
                          <a:uFillTx/>
                          <a:latin typeface="+mn-lt"/>
                          <a:ea typeface="+mn-ea"/>
                          <a:cs typeface="+mn-cs"/>
                        </a:rPr>
                        <a:t>Adjusted one-semester success rates of </a:t>
                      </a:r>
                      <a:r>
                        <a:rPr lang="en-US" sz="2400" dirty="0">
                          <a:effectLst/>
                        </a:rPr>
                        <a:t>42%</a:t>
                      </a:r>
                    </a:p>
                    <a:p>
                      <a:pPr marL="0" marR="0" fontAlgn="base">
                        <a:spcBef>
                          <a:spcPts val="0"/>
                        </a:spcBef>
                        <a:spcAft>
                          <a:spcPts val="0"/>
                        </a:spcAft>
                      </a:pPr>
                      <a:r>
                        <a:rPr kumimoji="0" lang="en-US" sz="1800" b="1" i="0" u="none" strike="noStrike" kern="1200" cap="none" spc="0" normalizeH="0" baseline="0" noProof="0" dirty="0">
                          <a:ln>
                            <a:noFill/>
                          </a:ln>
                          <a:solidFill>
                            <a:prstClr val="black"/>
                          </a:solidFill>
                          <a:effectLst/>
                          <a:uLnTx/>
                          <a:uFillTx/>
                          <a:latin typeface="+mn-lt"/>
                          <a:ea typeface="+mn-ea"/>
                          <a:cs typeface="+mn-cs"/>
                        </a:rPr>
                        <a:t>Throughput from one-level below is 12%</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mpd="sng">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fontAlgn="base">
                        <a:spcBef>
                          <a:spcPts val="0"/>
                        </a:spcBef>
                        <a:spcAft>
                          <a:spcPts val="0"/>
                        </a:spcAft>
                      </a:pPr>
                      <a:r>
                        <a:rPr lang="en-US" sz="2400" dirty="0">
                          <a:effectLst/>
                        </a:rPr>
                        <a:t>Transfer-Level English Composition</a:t>
                      </a:r>
                    </a:p>
                    <a:p>
                      <a:pPr marL="0" marR="0" fontAlgn="base">
                        <a:spcBef>
                          <a:spcPts val="0"/>
                        </a:spcBef>
                        <a:spcAft>
                          <a:spcPts val="0"/>
                        </a:spcAft>
                      </a:pPr>
                      <a:r>
                        <a:rPr lang="en-US" sz="2400" dirty="0">
                          <a:effectLst/>
                        </a:rPr>
                        <a:t>Additional academic and concurrent support strongly recommended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376192379"/>
                  </a:ext>
                </a:extLst>
              </a:tr>
            </a:tbl>
          </a:graphicData>
        </a:graphic>
      </p:graphicFrame>
      <p:sp>
        <p:nvSpPr>
          <p:cNvPr id="5" name="Rectangle 1">
            <a:extLst>
              <a:ext uri="{FF2B5EF4-FFF2-40B4-BE49-F238E27FC236}">
                <a16:creationId xmlns="" xmlns:a16="http://schemas.microsoft.com/office/drawing/2014/main" id="{4CCC8F93-9A60-554F-87A6-9629FDBB7404}"/>
              </a:ext>
            </a:extLst>
          </p:cNvPr>
          <p:cNvSpPr>
            <a:spLocks noChangeArrowheads="1"/>
          </p:cNvSpPr>
          <p:nvPr/>
        </p:nvSpPr>
        <p:spPr bwMode="auto">
          <a:xfrm>
            <a:off x="-3959435" y="-314325"/>
            <a:ext cx="20069825" cy="1062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70327793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76852312E3A3A44998F7C96C805512CF" ma:contentTypeVersion="0" ma:contentTypeDescription="Create a new document." ma:contentTypeScope="" ma:versionID="11438a3f69cae2876028caf37cbf3759">
  <xsd:schema xmlns:xsd="http://www.w3.org/2001/XMLSchema" xmlns:xs="http://www.w3.org/2001/XMLSchema" xmlns:p="http://schemas.microsoft.com/office/2006/metadata/properties" xmlns:ns2="9c56037c-f514-435f-9335-5f2347cc2d2b" targetNamespace="http://schemas.microsoft.com/office/2006/metadata/properties" ma:root="true" ma:fieldsID="9ea4979d7d742b8507e2f7a779813d00" ns2:_="">
    <xsd:import namespace="9c56037c-f514-435f-9335-5f2347cc2d2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56037c-f514-435f-9335-5f2347cc2d2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9c56037c-f514-435f-9335-5f2347cc2d2b">RHPV64EJFW6T-408-2207</_dlc_DocId>
    <_dlc_DocIdUrl xmlns="9c56037c-f514-435f-9335-5f2347cc2d2b">
      <Url>https://staging.rcc.edu/about/president/strategic-planning/_layouts/DocIdRedir.aspx?ID=RHPV64EJFW6T-408-2207</Url>
      <Description>RHPV64EJFW6T-408-2207</Description>
    </_dlc_DocIdUrl>
  </documentManagement>
</p:properties>
</file>

<file path=customXml/itemProps1.xml><?xml version="1.0" encoding="utf-8"?>
<ds:datastoreItem xmlns:ds="http://schemas.openxmlformats.org/officeDocument/2006/customXml" ds:itemID="{0CF81FAF-B566-4D1C-ACA0-8E4649493E42}"/>
</file>

<file path=customXml/itemProps2.xml><?xml version="1.0" encoding="utf-8"?>
<ds:datastoreItem xmlns:ds="http://schemas.openxmlformats.org/officeDocument/2006/customXml" ds:itemID="{9A9A002A-77BC-447D-9D42-91490D0F1C4C}"/>
</file>

<file path=customXml/itemProps3.xml><?xml version="1.0" encoding="utf-8"?>
<ds:datastoreItem xmlns:ds="http://schemas.openxmlformats.org/officeDocument/2006/customXml" ds:itemID="{4C9BA302-61A3-4391-A826-0910C983BF65}"/>
</file>

<file path=customXml/itemProps4.xml><?xml version="1.0" encoding="utf-8"?>
<ds:datastoreItem xmlns:ds="http://schemas.openxmlformats.org/officeDocument/2006/customXml" ds:itemID="{E247D0C9-18E5-4A0F-9B2E-3A02AFE00FDB}"/>
</file>

<file path=docProps/app.xml><?xml version="1.0" encoding="utf-8"?>
<Properties xmlns="http://schemas.openxmlformats.org/officeDocument/2006/extended-properties" xmlns:vt="http://schemas.openxmlformats.org/officeDocument/2006/docPropsVTypes">
  <Template>Retrospect</Template>
  <TotalTime>766</TotalTime>
  <Words>1644</Words>
  <Application>Microsoft Office PowerPoint</Application>
  <PresentationFormat>Widescreen</PresentationFormat>
  <Paragraphs>174</Paragraphs>
  <Slides>17</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Arial</vt:lpstr>
      <vt:lpstr>Calibri</vt:lpstr>
      <vt:lpstr>Calibri Light</vt:lpstr>
      <vt:lpstr>Courier New</vt:lpstr>
      <vt:lpstr>Narkisim</vt:lpstr>
      <vt:lpstr>Rockwell</vt:lpstr>
      <vt:lpstr>Times New Roman</vt:lpstr>
      <vt:lpstr>Wingdings</vt:lpstr>
      <vt:lpstr>Retrospect</vt:lpstr>
      <vt:lpstr>Riverside City College  Guided Pathways Update</vt:lpstr>
      <vt:lpstr>PowerPoint Presentation</vt:lpstr>
      <vt:lpstr>Why Guided Pathways?  Making the Case.</vt:lpstr>
      <vt:lpstr>Guided Pathways Fall Focus</vt:lpstr>
      <vt:lpstr>Guided Pathways Next Steps</vt:lpstr>
      <vt:lpstr>AB 705</vt:lpstr>
      <vt:lpstr>Developing Placement Models</vt:lpstr>
      <vt:lpstr>AB 705 – Highly Unlikely and Maximize Likelihood</vt:lpstr>
      <vt:lpstr>Default Rules for English</vt:lpstr>
      <vt:lpstr>Default Rules for SLAM</vt:lpstr>
      <vt:lpstr>Default Rules for BSTEM</vt:lpstr>
      <vt:lpstr>Requiring Credit Corequisites</vt:lpstr>
      <vt:lpstr>Measures Other Than HS Performance Data</vt:lpstr>
      <vt:lpstr>ESL</vt:lpstr>
      <vt:lpstr>Reading</vt:lpstr>
      <vt:lpstr>Chemistry</vt:lpstr>
      <vt:lpstr>Accreditation</vt:lpstr>
    </vt:vector>
  </TitlesOfParts>
  <Company>RCC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Community College Guided Pathways  Self-Assessment</dc:title>
  <dc:creator>Green, Monica</dc:creator>
  <cp:lastModifiedBy>McEwen, Wendy</cp:lastModifiedBy>
  <cp:revision>83</cp:revision>
  <cp:lastPrinted>2018-08-22T16:39:33Z</cp:lastPrinted>
  <dcterms:created xsi:type="dcterms:W3CDTF">2017-11-14T21:11:40Z</dcterms:created>
  <dcterms:modified xsi:type="dcterms:W3CDTF">2018-08-22T19:30:11Z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0x01010076852312E3A3A44998F7C96C805512CF</vt:lpwstr>
  </property>
  <property fmtid="{D5CDD505-2E9C-101B-9397-08002B2CF9AE}" pid="3" name="_dlc_DocIdItemGuid">
    <vt:lpwstr>d83ccc3d-0970-4e10-b957-70822ce18c7c</vt:lpwstr>
  </property>
</Properties>
</file>